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  <p:sldMasterId id="2147484324" r:id="rId12"/>
  </p:sldMasterIdLst>
  <p:notesMasterIdLst>
    <p:notesMasterId r:id="rId46"/>
  </p:notesMasterIdLst>
  <p:handoutMasterIdLst>
    <p:handoutMasterId r:id="rId47"/>
  </p:handoutMasterIdLst>
  <p:sldIdLst>
    <p:sldId id="13559" r:id="rId13"/>
    <p:sldId id="13561" r:id="rId14"/>
    <p:sldId id="2147374990" r:id="rId15"/>
    <p:sldId id="2147374993" r:id="rId16"/>
    <p:sldId id="13560" r:id="rId17"/>
    <p:sldId id="13556" r:id="rId18"/>
    <p:sldId id="13557" r:id="rId19"/>
    <p:sldId id="13563" r:id="rId20"/>
    <p:sldId id="13558" r:id="rId21"/>
    <p:sldId id="13564" r:id="rId22"/>
    <p:sldId id="13600" r:id="rId23"/>
    <p:sldId id="13603" r:id="rId24"/>
    <p:sldId id="13601" r:id="rId25"/>
    <p:sldId id="13604" r:id="rId26"/>
    <p:sldId id="2147374997" r:id="rId27"/>
    <p:sldId id="2147374998" r:id="rId28"/>
    <p:sldId id="2147374995" r:id="rId29"/>
    <p:sldId id="13562" r:id="rId30"/>
    <p:sldId id="273" r:id="rId31"/>
    <p:sldId id="829" r:id="rId32"/>
    <p:sldId id="13599" r:id="rId33"/>
    <p:sldId id="13594" r:id="rId34"/>
    <p:sldId id="13595" r:id="rId35"/>
    <p:sldId id="13593" r:id="rId36"/>
    <p:sldId id="13597" r:id="rId37"/>
    <p:sldId id="265" r:id="rId38"/>
    <p:sldId id="13587" r:id="rId39"/>
    <p:sldId id="695" r:id="rId40"/>
    <p:sldId id="817" r:id="rId41"/>
    <p:sldId id="13589" r:id="rId42"/>
    <p:sldId id="795" r:id="rId43"/>
    <p:sldId id="676" r:id="rId44"/>
    <p:sldId id="621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82"/>
    <a:srgbClr val="CCCCCC"/>
    <a:srgbClr val="00B2B2"/>
    <a:srgbClr val="D7F4FB"/>
    <a:srgbClr val="80B9F9"/>
    <a:srgbClr val="363838"/>
    <a:srgbClr val="000029"/>
    <a:srgbClr val="000021"/>
    <a:srgbClr val="00000B"/>
    <a:srgbClr val="00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90550C-BD0A-4EED-941B-6888CB0A2049}" v="155" dt="2023-06-21T14:50:16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87427" autoAdjust="0"/>
  </p:normalViewPr>
  <p:slideViewPr>
    <p:cSldViewPr snapToGrid="0">
      <p:cViewPr varScale="1">
        <p:scale>
          <a:sx n="131" d="100"/>
          <a:sy n="131" d="100"/>
        </p:scale>
        <p:origin x="1398" y="126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9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Junc_coords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 hg19, chr5:69366578-69372846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C1AD8-A087-4F95-A08F-FF3CE8F5E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87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106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36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9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5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BIO-1790727 is what the </a:t>
            </a:r>
            <a:r>
              <a:rPr lang="en-US" dirty="0" err="1">
                <a:solidFill>
                  <a:schemeClr val="bg1"/>
                </a:solidFill>
              </a:rPr>
              <a:t>BioAssays</a:t>
            </a:r>
            <a:r>
              <a:rPr lang="en-US" dirty="0">
                <a:solidFill>
                  <a:schemeClr val="bg1"/>
                </a:solidFill>
              </a:rPr>
              <a:t> and HTS group use as a positive control (lower tox than LMI070)</a:t>
            </a:r>
          </a:p>
          <a:p>
            <a:r>
              <a:rPr lang="en-US" dirty="0">
                <a:solidFill>
                  <a:schemeClr val="bg1"/>
                </a:solidFill>
              </a:rPr>
              <a:t>LMI070, BIO-1755497, </a:t>
            </a:r>
            <a:r>
              <a:rPr lang="en-US" i="1" dirty="0" err="1">
                <a:solidFill>
                  <a:schemeClr val="bg1"/>
                </a:solidFill>
              </a:rPr>
              <a:t>Branaplam</a:t>
            </a:r>
            <a:r>
              <a:rPr lang="en-US" i="1" dirty="0">
                <a:solidFill>
                  <a:schemeClr val="bg1"/>
                </a:solidFill>
              </a:rPr>
              <a:t>, NVS-SM1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SMN-C2 is BIO-1932671 </a:t>
            </a:r>
          </a:p>
          <a:p>
            <a:r>
              <a:rPr lang="en-US" dirty="0">
                <a:solidFill>
                  <a:schemeClr val="bg1"/>
                </a:solidFill>
              </a:rPr>
              <a:t>RG7916,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Risdiplam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free base version of the compound is BIO-1949634 </a:t>
            </a:r>
          </a:p>
          <a:p>
            <a:r>
              <a:rPr lang="en-US" dirty="0">
                <a:solidFill>
                  <a:schemeClr val="bg1"/>
                </a:solidFill>
              </a:rPr>
              <a:t>	RG7916 more soluble HCl salt is BIO-1949634</a:t>
            </a:r>
          </a:p>
          <a:p>
            <a:r>
              <a:rPr lang="en-US" dirty="0">
                <a:solidFill>
                  <a:schemeClr val="bg1"/>
                </a:solidFill>
              </a:rPr>
              <a:t> SMN-C3 – I do not know. (However, we have an analog (missing a methyl group) of SMN-C3 called BIO-1932673.)</a:t>
            </a:r>
          </a:p>
          <a:p>
            <a:r>
              <a:rPr lang="en-US" dirty="0">
                <a:solidFill>
                  <a:schemeClr val="bg1"/>
                </a:solidFill>
              </a:rPr>
              <a:t>Siva would be able to give you the BIO #s that I don’t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1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Submission amount/concentration?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9D438-12B1-449D-A4A2-321C206E33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9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82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97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/>
                </a:solidFill>
              </a:rPr>
              <a:t>rMATS</a:t>
            </a:r>
            <a:r>
              <a:rPr lang="en-US" sz="1200" dirty="0">
                <a:solidFill>
                  <a:schemeClr val="bg1"/>
                </a:solidFill>
              </a:rPr>
              <a:t>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200" dirty="0">
                <a:solidFill>
                  <a:schemeClr val="bg1"/>
                </a:solidFill>
              </a:rPr>
              <a:t>Leafcutter: FDR&lt;0.05,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Majiq: P(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 &gt; 0.90, E(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)&gt;0.30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032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235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1620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3061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68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88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601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0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745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914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457200" y="2587192"/>
            <a:ext cx="8229600" cy="5431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25182"/>
            <a:ext cx="8229600" cy="85725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85436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7" y="666751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47" lvl="0" indent="-120647" algn="l" defTabSz="457189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6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18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135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sz="2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896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1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5" r:id="rId1"/>
    <p:sldLayoutId id="2147484326" r:id="rId2"/>
    <p:sldLayoutId id="2147484327" r:id="rId3"/>
    <p:sldLayoutId id="2147484328" r:id="rId4"/>
    <p:sldLayoutId id="2147484329" r:id="rId5"/>
    <p:sldLayoutId id="2147484330" r:id="rId6"/>
    <p:sldLayoutId id="2147484331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37" r:id="rId13"/>
    <p:sldLayoutId id="2147484338" r:id="rId14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5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3" Type="http://schemas.openxmlformats.org/officeDocument/2006/relationships/image" Target="../media/image119.png"/><Relationship Id="rId7" Type="http://schemas.openxmlformats.org/officeDocument/2006/relationships/image" Target="../media/image11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22.png"/><Relationship Id="rId11" Type="http://schemas.openxmlformats.org/officeDocument/2006/relationships/image" Target="../media/image95.png"/><Relationship Id="rId5" Type="http://schemas.openxmlformats.org/officeDocument/2006/relationships/image" Target="../media/image121.png"/><Relationship Id="rId10" Type="http://schemas.openxmlformats.org/officeDocument/2006/relationships/image" Target="../media/image113.png"/><Relationship Id="rId4" Type="http://schemas.openxmlformats.org/officeDocument/2006/relationships/image" Target="../media/image120.png"/><Relationship Id="rId9" Type="http://schemas.openxmlformats.org/officeDocument/2006/relationships/image" Target="../media/image112.png"/><Relationship Id="rId1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76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0.png"/><Relationship Id="rId21" Type="http://schemas.openxmlformats.org/officeDocument/2006/relationships/image" Target="../media/image131.png"/><Relationship Id="rId7" Type="http://schemas.openxmlformats.org/officeDocument/2006/relationships/image" Target="../media/image95.png"/><Relationship Id="rId12" Type="http://schemas.openxmlformats.org/officeDocument/2006/relationships/image" Target="../media/image75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3.png"/><Relationship Id="rId11" Type="http://schemas.openxmlformats.org/officeDocument/2006/relationships/image" Target="../media/image123.png"/><Relationship Id="rId24" Type="http://schemas.openxmlformats.org/officeDocument/2006/relationships/image" Target="../media/image134.png"/><Relationship Id="rId5" Type="http://schemas.openxmlformats.org/officeDocument/2006/relationships/image" Target="../media/image112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93.png"/><Relationship Id="rId19" Type="http://schemas.openxmlformats.org/officeDocument/2006/relationships/image" Target="../media/image129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Analysis plan for </a:t>
            </a:r>
            <a:r>
              <a:rPr lang="en-US" dirty="0" err="1"/>
              <a:t>RNAseq</a:t>
            </a:r>
            <a:r>
              <a:rPr lang="en-US" dirty="0"/>
              <a:t> study of SMN2 splice-modulator lead compounds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86F1C8-3538-945C-3919-16535B5049C5}"/>
              </a:ext>
            </a:extLst>
          </p:cNvPr>
          <p:cNvSpPr/>
          <p:nvPr/>
        </p:nvSpPr>
        <p:spPr>
          <a:xfrm>
            <a:off x="2926079" y="2571750"/>
            <a:ext cx="323989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>
                <a:solidFill>
                  <a:srgbClr val="005B82"/>
                </a:solidFill>
                <a:sym typeface="Wingdings" panose="05000000000000000000" pitchFamily="2" charset="2"/>
              </a:rPr>
              <a:t>SMA Core team meeting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Dann Huh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06/21/2023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/>
              <a:t>Number of DSG are compared across compounds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2DBF7C-182C-9D14-7D0A-A9D067DEC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00" y="945689"/>
            <a:ext cx="2777104" cy="1573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9F69E-E7A5-73B0-76A7-1670E081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87" y="1047566"/>
            <a:ext cx="2666362" cy="2674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E17E2E-24A4-647E-0BA8-FEC744E6EB95}"/>
              </a:ext>
            </a:extLst>
          </p:cNvPr>
          <p:cNvSpPr txBox="1"/>
          <p:nvPr/>
        </p:nvSpPr>
        <p:spPr>
          <a:xfrm rot="16200000">
            <a:off x="251888" y="2000027"/>
            <a:ext cx="111965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DSG count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8001D-41FD-0C5B-0CA2-4D5B17DAC630}"/>
              </a:ext>
            </a:extLst>
          </p:cNvPr>
          <p:cNvSpPr txBox="1"/>
          <p:nvPr/>
        </p:nvSpPr>
        <p:spPr>
          <a:xfrm>
            <a:off x="1152380" y="3089872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Compounds (3x IC50)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96028-521D-86D5-6E87-BE2513716C19}"/>
              </a:ext>
            </a:extLst>
          </p:cNvPr>
          <p:cNvSpPr txBox="1"/>
          <p:nvPr/>
        </p:nvSpPr>
        <p:spPr>
          <a:xfrm>
            <a:off x="1865313" y="1389759"/>
            <a:ext cx="1119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ym typeface="Wingdings" panose="05000000000000000000" pitchFamily="2" charset="2"/>
              </a:rPr>
              <a:t>color = </a:t>
            </a:r>
          </a:p>
          <a:p>
            <a:r>
              <a:rPr lang="en-US" sz="1200" dirty="0">
                <a:sym typeface="Wingdings" panose="05000000000000000000" pitchFamily="2" charset="2"/>
              </a:rPr>
              <a:t>round of expr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B86B4-5805-0330-EB4A-D09E9612AAA8}"/>
              </a:ext>
            </a:extLst>
          </p:cNvPr>
          <p:cNvSpPr txBox="1"/>
          <p:nvPr/>
        </p:nvSpPr>
        <p:spPr>
          <a:xfrm>
            <a:off x="472188" y="4219451"/>
            <a:ext cx="3067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[Zhen Gao, Joon Lee, Magnus Pfaffenbach, Ravi Challa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Eric Marshall,</a:t>
            </a:r>
            <a:r>
              <a:rPr lang="en-US" sz="105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 Catherine Guardado</a:t>
            </a:r>
            <a:r>
              <a:rPr lang="en-US" sz="105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D57C8-037D-2A7D-57F2-F6ABB64CCA06}"/>
              </a:ext>
            </a:extLst>
          </p:cNvPr>
          <p:cNvSpPr txBox="1"/>
          <p:nvPr/>
        </p:nvSpPr>
        <p:spPr>
          <a:xfrm>
            <a:off x="885400" y="3717397"/>
            <a:ext cx="220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Reduction in DSG are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       readily visible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734EBB-ADC5-6D75-DB61-B670E1EF6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179" y="1005795"/>
            <a:ext cx="1400296" cy="1416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C39964-1C00-4CC9-1D92-9D086B0BB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928" y="3067676"/>
            <a:ext cx="1458120" cy="14134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ADC54-5A54-6C7B-A00C-E7DD3998FB36}"/>
              </a:ext>
            </a:extLst>
          </p:cNvPr>
          <p:cNvSpPr txBox="1"/>
          <p:nvPr/>
        </p:nvSpPr>
        <p:spPr>
          <a:xfrm>
            <a:off x="6684330" y="4411419"/>
            <a:ext cx="2554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[Yirui Chen, Somya Negi, </a:t>
            </a:r>
            <a:r>
              <a:rPr lang="en-US" sz="1100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r>
              <a:rPr lang="en-US" sz="1100" dirty="0">
                <a:solidFill>
                  <a:srgbClr val="005B82"/>
                </a:solidFill>
                <a:sym typeface="Wingdings" panose="05000000000000000000" pitchFamily="2" charset="2"/>
              </a:rPr>
              <a:t>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54E0763-3793-11E9-3C7C-9BDB02D3C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033" y="3209669"/>
            <a:ext cx="895042" cy="89504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633068-54B6-CE56-84C5-EFBA4480422C}"/>
              </a:ext>
            </a:extLst>
          </p:cNvPr>
          <p:cNvSpPr/>
          <p:nvPr/>
        </p:nvSpPr>
        <p:spPr>
          <a:xfrm>
            <a:off x="4067251" y="602105"/>
            <a:ext cx="4748220" cy="20369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C38601A-AC0E-04A7-514E-21B5DB3A15A1}"/>
              </a:ext>
            </a:extLst>
          </p:cNvPr>
          <p:cNvSpPr/>
          <p:nvPr/>
        </p:nvSpPr>
        <p:spPr>
          <a:xfrm>
            <a:off x="377538" y="639021"/>
            <a:ext cx="3257368" cy="402841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17A29-464C-701A-3CBD-F290DCE45E72}"/>
              </a:ext>
            </a:extLst>
          </p:cNvPr>
          <p:cNvSpPr txBox="1"/>
          <p:nvPr/>
        </p:nvSpPr>
        <p:spPr>
          <a:xfrm>
            <a:off x="4473213" y="446251"/>
            <a:ext cx="393456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Overlap of DSGs: Heatmap and Venn 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D2DF23-71DB-9803-02F7-46EB34C99E1E}"/>
              </a:ext>
            </a:extLst>
          </p:cNvPr>
          <p:cNvSpPr txBox="1"/>
          <p:nvPr/>
        </p:nvSpPr>
        <p:spPr>
          <a:xfrm>
            <a:off x="1251413" y="497665"/>
            <a:ext cx="171602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Number of DSGs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1512968" y="908430"/>
            <a:ext cx="111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HTT SMSM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7B35A3-86D6-6D27-737C-6E029BE25526}"/>
              </a:ext>
            </a:extLst>
          </p:cNvPr>
          <p:cNvSpPr/>
          <p:nvPr/>
        </p:nvSpPr>
        <p:spPr>
          <a:xfrm>
            <a:off x="6939183" y="2818972"/>
            <a:ext cx="1876288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B6B800-3AD7-5089-94BD-23AFD6B67462}"/>
              </a:ext>
            </a:extLst>
          </p:cNvPr>
          <p:cNvSpPr txBox="1"/>
          <p:nvPr/>
        </p:nvSpPr>
        <p:spPr>
          <a:xfrm>
            <a:off x="7408480" y="2686680"/>
            <a:ext cx="11313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Event level: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7DCF3-B020-F621-E66D-351673D193B5}"/>
              </a:ext>
            </a:extLst>
          </p:cNvPr>
          <p:cNvSpPr txBox="1"/>
          <p:nvPr/>
        </p:nvSpPr>
        <p:spPr>
          <a:xfrm>
            <a:off x="4499621" y="2307773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Gene symbol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B0536-0985-EF83-88DB-5E12628DA447}"/>
              </a:ext>
            </a:extLst>
          </p:cNvPr>
          <p:cNvSpPr txBox="1"/>
          <p:nvPr/>
        </p:nvSpPr>
        <p:spPr>
          <a:xfrm rot="16200000">
            <a:off x="5794286" y="1545588"/>
            <a:ext cx="14311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Compound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695D9-E4A4-651C-F175-3D7931A0FD3C}"/>
              </a:ext>
            </a:extLst>
          </p:cNvPr>
          <p:cNvSpPr txBox="1"/>
          <p:nvPr/>
        </p:nvSpPr>
        <p:spPr>
          <a:xfrm>
            <a:off x="4497700" y="4395098"/>
            <a:ext cx="18662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Max(|</a:t>
            </a:r>
            <a:r>
              <a:rPr lang="en-US" sz="1200" dirty="0" err="1">
                <a:sym typeface="Wingdings" panose="05000000000000000000" pitchFamily="2" charset="2"/>
              </a:rPr>
              <a:t>dPSI</a:t>
            </a:r>
            <a:r>
              <a:rPr lang="en-US" sz="1200" dirty="0">
                <a:sym typeface="Wingdings" panose="05000000000000000000" pitchFamily="2" charset="2"/>
              </a:rPr>
              <a:t>|)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10971B1-52F3-621B-850F-FE0C140C73AC}"/>
              </a:ext>
            </a:extLst>
          </p:cNvPr>
          <p:cNvSpPr/>
          <p:nvPr/>
        </p:nvSpPr>
        <p:spPr>
          <a:xfrm>
            <a:off x="3959578" y="2807463"/>
            <a:ext cx="2891660" cy="18198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68948-6157-1870-A5BE-A43F429F93F5}"/>
              </a:ext>
            </a:extLst>
          </p:cNvPr>
          <p:cNvSpPr txBox="1"/>
          <p:nvPr/>
        </p:nvSpPr>
        <p:spPr>
          <a:xfrm rot="16200000">
            <a:off x="3919920" y="3598894"/>
            <a:ext cx="13187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ym typeface="Wingdings" panose="05000000000000000000" pitchFamily="2" charset="2"/>
              </a:rPr>
              <a:t>Stat.sig</a:t>
            </a:r>
            <a:endParaRPr lang="en-US" sz="1200" dirty="0">
              <a:sym typeface="Wingdings" panose="05000000000000000000" pitchFamily="2" charset="2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0190D5-B253-ACC9-8948-F5256F5E6E27}"/>
              </a:ext>
            </a:extLst>
          </p:cNvPr>
          <p:cNvSpPr txBox="1"/>
          <p:nvPr/>
        </p:nvSpPr>
        <p:spPr>
          <a:xfrm>
            <a:off x="4113017" y="2716944"/>
            <a:ext cx="26394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Individual genes: Volcano plot</a:t>
            </a:r>
          </a:p>
        </p:txBody>
      </p:sp>
    </p:spTree>
    <p:extLst>
      <p:ext uri="{BB962C8B-B14F-4D97-AF65-F5344CB8AC3E}">
        <p14:creationId xmlns:p14="http://schemas.microsoft.com/office/powerpoint/2010/main" val="2741579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Motif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11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B78F0A-A20A-EEF4-430E-641E3F113C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65" y="2786519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2303C9-22C6-A276-D4D2-0AA09B306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875" y="2778183"/>
            <a:ext cx="1722207" cy="738089"/>
          </a:xfrm>
          <a:prstGeom prst="rect">
            <a:avLst/>
          </a:prstGeom>
          <a:ln w="9525">
            <a:solidFill>
              <a:srgbClr val="005B8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A95B93-25E9-911D-41FD-5A3486D36EC2}"/>
              </a:ext>
            </a:extLst>
          </p:cNvPr>
          <p:cNvSpPr/>
          <p:nvPr/>
        </p:nvSpPr>
        <p:spPr>
          <a:xfrm>
            <a:off x="1183445" y="3528723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Branaplam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8E770-35E2-B33F-D508-0223387897E7}"/>
              </a:ext>
            </a:extLst>
          </p:cNvPr>
          <p:cNvSpPr/>
          <p:nvPr/>
        </p:nvSpPr>
        <p:spPr>
          <a:xfrm>
            <a:off x="3027838" y="3524608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 err="1"/>
              <a:t>Risdiplam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D9E1E-06A9-EE56-12BE-B0C8A628E384}"/>
              </a:ext>
            </a:extLst>
          </p:cNvPr>
          <p:cNvSpPr txBox="1"/>
          <p:nvPr/>
        </p:nvSpPr>
        <p:spPr>
          <a:xfrm>
            <a:off x="1213736" y="3196920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38614-4539-455B-B1BC-9F4E79FF2520}"/>
              </a:ext>
            </a:extLst>
          </p:cNvPr>
          <p:cNvSpPr txBox="1"/>
          <p:nvPr/>
        </p:nvSpPr>
        <p:spPr>
          <a:xfrm>
            <a:off x="372450" y="1156659"/>
            <a:ext cx="831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all the 5’ splice-site of DSGs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random 5’ splice-sites 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Test whether (1) has different sequence enrichment compared to (2)  (Homer)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C253D4-9B53-C46C-2652-55DB10AC34A2}"/>
              </a:ext>
            </a:extLst>
          </p:cNvPr>
          <p:cNvSpPr txBox="1"/>
          <p:nvPr/>
        </p:nvSpPr>
        <p:spPr>
          <a:xfrm>
            <a:off x="4196038" y="1073915"/>
            <a:ext cx="1846318" cy="646331"/>
          </a:xfrm>
          <a:prstGeom prst="rect">
            <a:avLst/>
          </a:prstGeom>
          <a:noFill/>
          <a:ln>
            <a:solidFill>
              <a:srgbClr val="005B82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005B82"/>
                </a:solidFill>
              </a:rPr>
              <a:t>APLP2(+) :  GATGA|GTAAG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GGCT(-)   :  GATGA|GTAGG 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POMT2(-) :  AAAGA|GTAAG</a:t>
            </a:r>
          </a:p>
          <a:p>
            <a:pPr defTabSz="914400"/>
            <a:r>
              <a:rPr lang="en-US" sz="900" dirty="0">
                <a:solidFill>
                  <a:srgbClr val="005B82"/>
                </a:solidFill>
              </a:rPr>
              <a:t>     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527AD6-54E9-303A-9A89-E74E58E8207F}"/>
              </a:ext>
            </a:extLst>
          </p:cNvPr>
          <p:cNvSpPr txBox="1"/>
          <p:nvPr/>
        </p:nvSpPr>
        <p:spPr>
          <a:xfrm>
            <a:off x="3088420" y="3197562"/>
            <a:ext cx="138900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-5-4-3-2-1 1 2 3 4 5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9AEF7AC-DAD8-6EE8-411D-751507D4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2" y="65703"/>
            <a:ext cx="8568908" cy="513266"/>
          </a:xfrm>
        </p:spPr>
        <p:txBody>
          <a:bodyPr/>
          <a:lstStyle/>
          <a:p>
            <a:r>
              <a:rPr lang="en-US" sz="2400" dirty="0" err="1"/>
              <a:t>Branaplam</a:t>
            </a:r>
            <a:r>
              <a:rPr lang="en-US" sz="2400" dirty="0"/>
              <a:t> and </a:t>
            </a:r>
            <a:r>
              <a:rPr lang="en-US" sz="2400" dirty="0" err="1"/>
              <a:t>Risdiplam</a:t>
            </a:r>
            <a:r>
              <a:rPr lang="en-US" sz="2400" dirty="0"/>
              <a:t> show the expected GAGTAAG motif enrichment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C7D85-88E2-F278-4324-7886BB87029E}"/>
              </a:ext>
            </a:extLst>
          </p:cNvPr>
          <p:cNvSpPr/>
          <p:nvPr/>
        </p:nvSpPr>
        <p:spPr>
          <a:xfrm>
            <a:off x="433410" y="2367481"/>
            <a:ext cx="321926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8035F7-C9A0-64C2-10D3-44637A2A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535" y="2803589"/>
            <a:ext cx="1998036" cy="8648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31CEBE3-6B29-C796-430D-9FA4073A5278}"/>
              </a:ext>
            </a:extLst>
          </p:cNvPr>
          <p:cNvSpPr/>
          <p:nvPr/>
        </p:nvSpPr>
        <p:spPr>
          <a:xfrm>
            <a:off x="5417820" y="3602754"/>
            <a:ext cx="2721212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r>
              <a:rPr lang="en-US" sz="1400" dirty="0"/>
              <a:t> (NVS-SM1), 100nM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D9A743-2955-F7DB-B91F-9AA737BC6B48}"/>
              </a:ext>
            </a:extLst>
          </p:cNvPr>
          <p:cNvSpPr/>
          <p:nvPr/>
        </p:nvSpPr>
        <p:spPr>
          <a:xfrm>
            <a:off x="246563" y="907085"/>
            <a:ext cx="8568908" cy="130363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CB8BDD5-AB59-CBD2-0E25-BD974D060B17}"/>
              </a:ext>
            </a:extLst>
          </p:cNvPr>
          <p:cNvSpPr/>
          <p:nvPr/>
        </p:nvSpPr>
        <p:spPr>
          <a:xfrm>
            <a:off x="314246" y="2348212"/>
            <a:ext cx="4431388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2361A6-EB15-9D07-B118-83E96223D508}"/>
              </a:ext>
            </a:extLst>
          </p:cNvPr>
          <p:cNvSpPr/>
          <p:nvPr/>
        </p:nvSpPr>
        <p:spPr>
          <a:xfrm>
            <a:off x="4950244" y="2337876"/>
            <a:ext cx="3870582" cy="16614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0A821C-0948-0C68-B46A-348EC7AA4206}"/>
              </a:ext>
            </a:extLst>
          </p:cNvPr>
          <p:cNvSpPr txBox="1"/>
          <p:nvPr/>
        </p:nvSpPr>
        <p:spPr>
          <a:xfrm>
            <a:off x="5023568" y="2376425"/>
            <a:ext cx="3320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Palacino</a:t>
            </a:r>
            <a:r>
              <a:rPr lang="en-US" sz="1600" dirty="0"/>
              <a:t> 2015]: normal fibroblast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51311F-A3F6-08C9-215B-977CBE12BDF5}"/>
              </a:ext>
            </a:extLst>
          </p:cNvPr>
          <p:cNvSpPr txBox="1"/>
          <p:nvPr/>
        </p:nvSpPr>
        <p:spPr>
          <a:xfrm>
            <a:off x="68580" y="4082109"/>
            <a:ext cx="900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Confirmatory results.</a:t>
            </a:r>
          </a:p>
          <a:p>
            <a:pPr marL="342900" indent="-342900">
              <a:buAutoNum type="arabicParenBoth"/>
            </a:pP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All of the compounds tested so far do not deviate much from this motif.</a:t>
            </a:r>
          </a:p>
        </p:txBody>
      </p:sp>
    </p:spTree>
    <p:extLst>
      <p:ext uri="{BB962C8B-B14F-4D97-AF65-F5344CB8AC3E}">
        <p14:creationId xmlns:p14="http://schemas.microsoft.com/office/powerpoint/2010/main" val="42069435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Expressed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5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6E681A-7E00-0FF7-B42F-78C15FC4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8"/>
            <a:ext cx="9031713" cy="865691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DEG and DSG often have slight overlaps, but NMD might have biased the observation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C1043-68A1-8216-82DE-3E45EFF0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" y="1372358"/>
            <a:ext cx="1449588" cy="8946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966284-74DB-ADD8-2391-A55D456C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0" y="2713418"/>
            <a:ext cx="1449588" cy="8034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86A054-47D0-14CF-B472-6928A78B6A2D}"/>
              </a:ext>
            </a:extLst>
          </p:cNvPr>
          <p:cNvSpPr/>
          <p:nvPr/>
        </p:nvSpPr>
        <p:spPr>
          <a:xfrm>
            <a:off x="907342" y="221431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Branaplam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EF4F9-219B-FC3A-55A7-174DE579F026}"/>
              </a:ext>
            </a:extLst>
          </p:cNvPr>
          <p:cNvSpPr/>
          <p:nvPr/>
        </p:nvSpPr>
        <p:spPr>
          <a:xfrm>
            <a:off x="833131" y="3533499"/>
            <a:ext cx="1449588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400" dirty="0" err="1"/>
              <a:t>Risdiplam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DDB4E3-845E-0451-BEAA-D586A26AC01A}"/>
              </a:ext>
            </a:extLst>
          </p:cNvPr>
          <p:cNvSpPr/>
          <p:nvPr/>
        </p:nvSpPr>
        <p:spPr>
          <a:xfrm>
            <a:off x="254584" y="943285"/>
            <a:ext cx="2526983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600" dirty="0"/>
              <a:t>SMA fibroblast, 10x EC50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6989C-E417-49F5-F91B-EEF2AA7DF1E5}"/>
              </a:ext>
            </a:extLst>
          </p:cNvPr>
          <p:cNvSpPr txBox="1"/>
          <p:nvPr/>
        </p:nvSpPr>
        <p:spPr>
          <a:xfrm>
            <a:off x="3049877" y="4002815"/>
            <a:ext cx="5899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 </a:t>
            </a:r>
            <a:r>
              <a:rPr lang="en-US" sz="1400" dirty="0"/>
              <a:t>Poison exons were found in the majority of the downregulated DEGs.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3E9DB0C-1BE9-9AE1-DA74-3BCAA2E9BC42}"/>
              </a:ext>
            </a:extLst>
          </p:cNvPr>
          <p:cNvSpPr/>
          <p:nvPr/>
        </p:nvSpPr>
        <p:spPr>
          <a:xfrm>
            <a:off x="6666340" y="1327782"/>
            <a:ext cx="599529" cy="257431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BBFBD0F-6ADD-4DE0-3C26-364184E30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04" y="2067027"/>
            <a:ext cx="2526983" cy="16450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026EB4E-9F73-96F7-A9E7-CEE1BA2B55C0}"/>
              </a:ext>
            </a:extLst>
          </p:cNvPr>
          <p:cNvSpPr/>
          <p:nvPr/>
        </p:nvSpPr>
        <p:spPr>
          <a:xfrm>
            <a:off x="3431241" y="1736421"/>
            <a:ext cx="252698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400" dirty="0"/>
              <a:t>PTC518, 10xIC50, NGN2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6FD56F-C414-99DD-000B-03A435DA4717}"/>
              </a:ext>
            </a:extLst>
          </p:cNvPr>
          <p:cNvSpPr txBox="1"/>
          <p:nvPr/>
        </p:nvSpPr>
        <p:spPr>
          <a:xfrm>
            <a:off x="3210241" y="758481"/>
            <a:ext cx="530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Collect DEGs</a:t>
            </a:r>
          </a:p>
          <a:p>
            <a:pPr marL="342900" indent="-342900" defTabSz="914400">
              <a:buAutoNum type="arabicParenBoth"/>
            </a:pPr>
            <a:r>
              <a:rPr lang="en-US" dirty="0">
                <a:solidFill>
                  <a:srgbClr val="005B82"/>
                </a:solidFill>
                <a:latin typeface="Calibri"/>
              </a:rPr>
              <a:t>Identify cryptic exon events with NGA motif in (1)</a:t>
            </a:r>
          </a:p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          (No need to be DSG per se)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3E38137-4E47-5DDB-B0D3-07C37B009431}"/>
              </a:ext>
            </a:extLst>
          </p:cNvPr>
          <p:cNvSpPr/>
          <p:nvPr/>
        </p:nvSpPr>
        <p:spPr>
          <a:xfrm rot="16200000">
            <a:off x="3319800" y="2646520"/>
            <a:ext cx="6463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-log(P)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7F1443A-2605-75C5-72B1-77636A87439B}"/>
              </a:ext>
            </a:extLst>
          </p:cNvPr>
          <p:cNvSpPr/>
          <p:nvPr/>
        </p:nvSpPr>
        <p:spPr>
          <a:xfrm>
            <a:off x="4118020" y="3661695"/>
            <a:ext cx="1915246" cy="2530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 sz="1200" dirty="0"/>
              <a:t>Log(fold-change) (DEG)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E0AA3F-35BE-0DEC-9D20-0B3D4E2D58FA}"/>
              </a:ext>
            </a:extLst>
          </p:cNvPr>
          <p:cNvSpPr txBox="1"/>
          <p:nvPr/>
        </p:nvSpPr>
        <p:spPr>
          <a:xfrm>
            <a:off x="6095999" y="4803032"/>
            <a:ext cx="1860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[Joon Lee, modified]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ADF7E21-E2BA-C593-4A6D-E50AEF625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915" y="1960764"/>
            <a:ext cx="2000841" cy="15287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505072E-8A43-E204-018D-A8C246180208}"/>
              </a:ext>
            </a:extLst>
          </p:cNvPr>
          <p:cNvSpPr txBox="1"/>
          <p:nvPr/>
        </p:nvSpPr>
        <p:spPr>
          <a:xfrm>
            <a:off x="4667097" y="4258436"/>
            <a:ext cx="36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 Toxicity study</a:t>
            </a:r>
            <a:endParaRPr lang="en-US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BBE766-FFC8-0B12-DE7D-38EC3FFB13A6}"/>
              </a:ext>
            </a:extLst>
          </p:cNvPr>
          <p:cNvSpPr/>
          <p:nvPr/>
        </p:nvSpPr>
        <p:spPr>
          <a:xfrm>
            <a:off x="191258" y="899159"/>
            <a:ext cx="2590309" cy="34858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4F04CB-15E5-DADA-8173-58F8719699F5}"/>
              </a:ext>
            </a:extLst>
          </p:cNvPr>
          <p:cNvSpPr/>
          <p:nvPr/>
        </p:nvSpPr>
        <p:spPr>
          <a:xfrm>
            <a:off x="3307372" y="1745833"/>
            <a:ext cx="3358968" cy="21733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55A780-21D7-5608-16F1-4E5A5EC08FA6}"/>
              </a:ext>
            </a:extLst>
          </p:cNvPr>
          <p:cNvSpPr/>
          <p:nvPr/>
        </p:nvSpPr>
        <p:spPr>
          <a:xfrm>
            <a:off x="2916322" y="758481"/>
            <a:ext cx="6166483" cy="388667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957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15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/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</a:t>
            </a:r>
            <a:r>
              <a:rPr lang="en-US" sz="1350"/>
              <a:t>] </a:t>
            </a:r>
          </a:p>
          <a:p>
            <a:r>
              <a:rPr lang="en-US" sz="1350" b="1" u="sng"/>
              <a:t>Total </a:t>
            </a:r>
            <a:r>
              <a:rPr lang="en-US" sz="1350" b="1" u="sng" dirty="0"/>
              <a:t>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/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144858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34994999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399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Supplementary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952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A88-426B-450B-A593-B1C7CB01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1" y="1570811"/>
            <a:ext cx="2375297" cy="1920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EF5AA-1954-4333-BBE9-07DEDE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19" y="1478904"/>
            <a:ext cx="2385299" cy="1965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56A-66FB-45A7-A748-68285C88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872" y="1436113"/>
            <a:ext cx="2375297" cy="1980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ED69-731B-45F3-809F-1CFBFF6C72C5}"/>
              </a:ext>
            </a:extLst>
          </p:cNvPr>
          <p:cNvSpPr txBox="1"/>
          <p:nvPr/>
        </p:nvSpPr>
        <p:spPr>
          <a:xfrm>
            <a:off x="15162" y="16993"/>
            <a:ext cx="9144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Example: Delta-PSI of SMN2 exon7 is around 60% in iPSC-MN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579654" y="2002413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0.02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0.33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0.001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607645" y="3260994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E3DE-0D63-4B9A-99B8-AD4FFE3A2EB6}"/>
              </a:ext>
            </a:extLst>
          </p:cNvPr>
          <p:cNvSpPr txBox="1"/>
          <p:nvPr/>
        </p:nvSpPr>
        <p:spPr>
          <a:xfrm>
            <a:off x="3477995" y="3260320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B2F-D01E-4A26-AC25-140140855211}"/>
              </a:ext>
            </a:extLst>
          </p:cNvPr>
          <p:cNvSpPr txBox="1"/>
          <p:nvPr/>
        </p:nvSpPr>
        <p:spPr>
          <a:xfrm>
            <a:off x="6403786" y="3259963"/>
            <a:ext cx="2052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004      040     120    400nM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C47D6-F430-4AFB-B244-C1639798E059}"/>
              </a:ext>
            </a:extLst>
          </p:cNvPr>
          <p:cNvSpPr txBox="1"/>
          <p:nvPr/>
        </p:nvSpPr>
        <p:spPr>
          <a:xfrm>
            <a:off x="7046155" y="1032179"/>
            <a:ext cx="76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136C2-7F30-47AC-BD8D-1AF32E451AF2}"/>
              </a:ext>
            </a:extLst>
          </p:cNvPr>
          <p:cNvSpPr txBox="1"/>
          <p:nvPr/>
        </p:nvSpPr>
        <p:spPr>
          <a:xfrm>
            <a:off x="3992345" y="103948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F317F-3BAC-4750-855B-06619A031E8C}"/>
              </a:ext>
            </a:extLst>
          </p:cNvPr>
          <p:cNvSpPr txBox="1"/>
          <p:nvPr/>
        </p:nvSpPr>
        <p:spPr>
          <a:xfrm>
            <a:off x="958551" y="102812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F250C-1F5F-46BC-B680-DE136A69A31C}"/>
              </a:ext>
            </a:extLst>
          </p:cNvPr>
          <p:cNvSpPr/>
          <p:nvPr/>
        </p:nvSpPr>
        <p:spPr>
          <a:xfrm>
            <a:off x="4597216" y="1331590"/>
            <a:ext cx="1144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200" dirty="0">
                <a:solidFill>
                  <a:srgbClr val="FF8080"/>
                </a:solidFill>
                <a:latin typeface="Calibri"/>
              </a:rPr>
              <a:t>GM24468D</a:t>
            </a:r>
          </a:p>
          <a:p>
            <a:pPr defTabSz="685800"/>
            <a:r>
              <a:rPr lang="en-US" sz="1200" dirty="0">
                <a:solidFill>
                  <a:srgbClr val="FF4D4D"/>
                </a:solidFill>
                <a:latin typeface="Calibri"/>
              </a:rPr>
              <a:t>HNDS006-01C2</a:t>
            </a:r>
          </a:p>
          <a:p>
            <a:pPr defTabSz="685800"/>
            <a:r>
              <a:rPr lang="en-US" sz="1200" dirty="0">
                <a:solidFill>
                  <a:srgbClr val="FF1A1A"/>
                </a:solidFill>
                <a:latin typeface="Calibri"/>
              </a:rPr>
              <a:t>HNDS0030-01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EEC8A-9BA3-4A5C-9234-83379E8EF8DC}"/>
              </a:ext>
            </a:extLst>
          </p:cNvPr>
          <p:cNvCxnSpPr/>
          <p:nvPr/>
        </p:nvCxnSpPr>
        <p:spPr>
          <a:xfrm flipH="1">
            <a:off x="660227" y="2288771"/>
            <a:ext cx="114300" cy="42922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29755-DBD5-46FA-877A-24327C30651F}"/>
              </a:ext>
            </a:extLst>
          </p:cNvPr>
          <p:cNvCxnSpPr>
            <a:cxnSpLocks/>
          </p:cNvCxnSpPr>
          <p:nvPr/>
        </p:nvCxnSpPr>
        <p:spPr>
          <a:xfrm>
            <a:off x="803102" y="2461528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85ECD-1A63-4C88-84CC-CED30D1A4EB2}"/>
              </a:ext>
            </a:extLst>
          </p:cNvPr>
          <p:cNvCxnSpPr>
            <a:cxnSpLocks/>
          </p:cNvCxnSpPr>
          <p:nvPr/>
        </p:nvCxnSpPr>
        <p:spPr>
          <a:xfrm>
            <a:off x="867691" y="2574521"/>
            <a:ext cx="37138" cy="271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9ACF8-66EF-4BA0-8177-A1D909226FB6}"/>
              </a:ext>
            </a:extLst>
          </p:cNvPr>
          <p:cNvSpPr txBox="1"/>
          <p:nvPr/>
        </p:nvSpPr>
        <p:spPr>
          <a:xfrm>
            <a:off x="3516573" y="2001857"/>
            <a:ext cx="576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0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FDR</a:t>
            </a:r>
          </a:p>
          <a:p>
            <a:pPr defTabSz="685800"/>
            <a:r>
              <a:rPr lang="en-US" sz="1050" dirty="0">
                <a:solidFill>
                  <a:srgbClr val="C86464"/>
                </a:solidFill>
                <a:latin typeface="Calibri"/>
                <a:sym typeface="Wingdings" panose="05000000000000000000" pitchFamily="2" charset="2"/>
              </a:rPr>
              <a:t>0.59</a:t>
            </a:r>
          </a:p>
          <a:p>
            <a:pPr defTabSz="685800"/>
            <a:r>
              <a:rPr lang="en-US" sz="1050" dirty="0">
                <a:solidFill>
                  <a:srgbClr val="FF4D4D"/>
                </a:solidFill>
                <a:latin typeface="Calibri"/>
                <a:sym typeface="Wingdings" panose="05000000000000000000" pitchFamily="2" charset="2"/>
              </a:rPr>
              <a:t>0.37</a:t>
            </a:r>
          </a:p>
          <a:p>
            <a:pPr defTabSz="685800"/>
            <a:r>
              <a:rPr lang="en-US" sz="1050" dirty="0">
                <a:solidFill>
                  <a:srgbClr val="FF1A1A"/>
                </a:solidFill>
                <a:latin typeface="Calibri"/>
                <a:sym typeface="Wingdings" panose="05000000000000000000" pitchFamily="2" charset="2"/>
              </a:rPr>
              <a:t>0.59</a:t>
            </a:r>
            <a:endParaRPr lang="en-US" sz="1050" dirty="0">
              <a:solidFill>
                <a:srgbClr val="FF1A1A"/>
              </a:solidFill>
              <a:latin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DCD10-F2AD-433D-842B-C8A9985056E4}"/>
              </a:ext>
            </a:extLst>
          </p:cNvPr>
          <p:cNvCxnSpPr>
            <a:cxnSpLocks/>
          </p:cNvCxnSpPr>
          <p:nvPr/>
        </p:nvCxnSpPr>
        <p:spPr>
          <a:xfrm flipH="1">
            <a:off x="3584295" y="2311125"/>
            <a:ext cx="86286" cy="604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D50358-ED0B-4392-B870-904854D85247}"/>
              </a:ext>
            </a:extLst>
          </p:cNvPr>
          <p:cNvCxnSpPr>
            <a:cxnSpLocks/>
          </p:cNvCxnSpPr>
          <p:nvPr/>
        </p:nvCxnSpPr>
        <p:spPr>
          <a:xfrm>
            <a:off x="3699156" y="2483882"/>
            <a:ext cx="0" cy="51586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EF460-C3A0-426D-94AC-41D3B6452E5C}"/>
              </a:ext>
            </a:extLst>
          </p:cNvPr>
          <p:cNvCxnSpPr>
            <a:cxnSpLocks/>
          </p:cNvCxnSpPr>
          <p:nvPr/>
        </p:nvCxnSpPr>
        <p:spPr>
          <a:xfrm>
            <a:off x="3763746" y="2596875"/>
            <a:ext cx="61789" cy="3552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D4000-D900-4FD6-8ED3-9B26C7014297}"/>
              </a:ext>
            </a:extLst>
          </p:cNvPr>
          <p:cNvSpPr txBox="1"/>
          <p:nvPr/>
        </p:nvSpPr>
        <p:spPr>
          <a:xfrm>
            <a:off x="228600" y="4011257"/>
            <a:ext cx="60326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dPSI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~ 60%, which is higher than ~50% seen in fibroblast. 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  (1) baseline PSI in untreated SMA iPSC-MN is ~40%, different from fibroblast.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      (2) </a:t>
            </a:r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Risdiplam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bring PSI close to 100%, as in fibroblast.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5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296419" y="1045031"/>
            <a:ext cx="2783280" cy="286232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GTB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Christina Gallo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Joon Lee</a:t>
            </a:r>
          </a:p>
          <a:p>
            <a:pPr lvl="1"/>
            <a:r>
              <a:rPr lang="en-US" sz="1200" dirty="0">
                <a:solidFill>
                  <a:srgbClr val="005B82"/>
                </a:solidFill>
              </a:rPr>
              <a:t>Jessica Hurt</a:t>
            </a:r>
          </a:p>
          <a:p>
            <a:pPr lvl="1"/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TCS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Sebastien Rauch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Paige Cundiff</a:t>
            </a:r>
          </a:p>
          <a:p>
            <a:endParaRPr lang="en-US" sz="1200" dirty="0">
              <a:solidFill>
                <a:srgbClr val="005B82"/>
              </a:solidFill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NGS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Ravi Challa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Thomas Carlile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Mei Liu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 Chao Sun</a:t>
            </a: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F0AD8-B88E-5D0F-1003-AA56C36A057D}"/>
              </a:ext>
            </a:extLst>
          </p:cNvPr>
          <p:cNvSpPr/>
          <p:nvPr/>
        </p:nvSpPr>
        <p:spPr>
          <a:xfrm>
            <a:off x="3079699" y="1045031"/>
            <a:ext cx="2872284" cy="23083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NDRU</a:t>
            </a:r>
          </a:p>
          <a:p>
            <a:r>
              <a:rPr lang="en-US" sz="1200" b="0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	Catherine Guardado</a:t>
            </a:r>
          </a:p>
          <a:p>
            <a:endParaRPr lang="en-US" sz="1200" b="0" i="0" dirty="0">
              <a:solidFill>
                <a:srgbClr val="005B8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200" b="1" i="0" dirty="0">
                <a:solidFill>
                  <a:srgbClr val="005B82"/>
                </a:solidFill>
                <a:effectLst/>
                <a:latin typeface="Arial" panose="020B0604020202020204" pitchFamily="34" charset="0"/>
              </a:rPr>
              <a:t>Med Chem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Magnus Pfaffenbach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James Harvey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>
                <a:solidFill>
                  <a:srgbClr val="005B82"/>
                </a:solidFill>
              </a:rPr>
              <a:t>Chem Biol Proteomics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Mercedes Beyna</a:t>
            </a:r>
          </a:p>
          <a:p>
            <a:r>
              <a:rPr lang="en-US" sz="1200" dirty="0">
                <a:solidFill>
                  <a:srgbClr val="005B82"/>
                </a:solidFill>
              </a:rPr>
              <a:t>       Susanne Swalley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endParaRPr lang="en-US" sz="1200" dirty="0">
              <a:solidFill>
                <a:srgbClr val="005B8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4FA85-5914-08C5-2978-041DAB7832CC}"/>
              </a:ext>
            </a:extLst>
          </p:cNvPr>
          <p:cNvSpPr/>
          <p:nvPr/>
        </p:nvSpPr>
        <p:spPr>
          <a:xfrm>
            <a:off x="6161990" y="1045031"/>
            <a:ext cx="236021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200" b="1" dirty="0">
                <a:solidFill>
                  <a:srgbClr val="005B82"/>
                </a:solidFill>
              </a:rPr>
              <a:t>TDS</a:t>
            </a:r>
          </a:p>
          <a:p>
            <a:r>
              <a:rPr lang="en-US" sz="1200" dirty="0">
                <a:solidFill>
                  <a:srgbClr val="005B82"/>
                </a:solidFill>
              </a:rPr>
              <a:t>	Zhen Gao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Yirui Chen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           Somya Negi</a:t>
            </a:r>
          </a:p>
          <a:p>
            <a:r>
              <a:rPr lang="en-US" sz="1200" b="1" dirty="0">
                <a:solidFill>
                  <a:srgbClr val="005B82"/>
                </a:solidFill>
                <a:sym typeface="Wingdings" panose="05000000000000000000" pitchFamily="2" charset="2"/>
              </a:rPr>
              <a:t>DLI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Eric Marshall</a:t>
            </a:r>
          </a:p>
          <a:p>
            <a:endParaRPr lang="en-US" sz="12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b="1" dirty="0" err="1">
                <a:solidFill>
                  <a:srgbClr val="005B82"/>
                </a:solidFill>
                <a:sym typeface="Wingdings" panose="05000000000000000000" pitchFamily="2" charset="2"/>
              </a:rPr>
              <a:t>BioInfoRx</a:t>
            </a:r>
            <a:endParaRPr lang="en-US" sz="1200" b="1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Xinmin Zhang</a:t>
            </a:r>
          </a:p>
          <a:p>
            <a:r>
              <a:rPr lang="en-US" sz="1200" dirty="0">
                <a:solidFill>
                  <a:srgbClr val="005B82"/>
                </a:solidFill>
                <a:sym typeface="Wingdings" panose="05000000000000000000" pitchFamily="2" charset="2"/>
              </a:rPr>
              <a:t>	Derrick Cheng</a:t>
            </a:r>
            <a:endParaRPr lang="en-US" sz="1200" dirty="0">
              <a:solidFill>
                <a:srgbClr val="005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350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70780" y="0"/>
            <a:ext cx="9073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dirty="0">
                <a:solidFill>
                  <a:prstClr val="white"/>
                </a:solidFill>
                <a:latin typeface="Calibri"/>
              </a:rPr>
              <a:t>The difference in SMN2 </a:t>
            </a:r>
            <a:r>
              <a:rPr lang="en-US" sz="2700" b="1" dirty="0" err="1">
                <a:solidFill>
                  <a:prstClr val="white"/>
                </a:solidFill>
                <a:latin typeface="Calibri"/>
              </a:rPr>
              <a:t>dPSI</a:t>
            </a:r>
            <a:r>
              <a:rPr lang="en-US" sz="2700" b="1" dirty="0">
                <a:solidFill>
                  <a:prstClr val="white"/>
                </a:solidFill>
                <a:latin typeface="Calibri"/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272444" y="905180"/>
            <a:ext cx="60007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rMATS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Leafcutter: “Percent Spliced In”</a:t>
            </a:r>
          </a:p>
          <a:p>
            <a:pPr defTabSz="685800"/>
            <a:r>
              <a:rPr lang="en-US" sz="1350" dirty="0" err="1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Majiq</a:t>
            </a:r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: “Percent Selected Index” (one junction at a time)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1885950" y="2066151"/>
            <a:ext cx="9424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Example: </a:t>
            </a:r>
            <a:endParaRPr lang="en-US" sz="15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3246148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4459143" y="21820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3455611" y="2095689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3446173" y="2397368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3646198" y="2243482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3821843" y="2181956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4105102" y="1854586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3466752" y="1857127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=16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3769411" y="235045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=20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3639644" y="1602659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&lt;DMSO&gt;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4093173" y="2096051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5036935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6249930" y="2174753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5246398" y="2088386"/>
            <a:ext cx="523001" cy="443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5236960" y="2390065"/>
            <a:ext cx="1212995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5436985" y="2236179"/>
            <a:ext cx="9144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5612630" y="2174654"/>
            <a:ext cx="400050" cy="1230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5864823" y="183026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3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=79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5226473" y="1832803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=54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5604240" y="2343151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200" baseline="-250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=0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5883960" y="2088748"/>
            <a:ext cx="56547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5373544" y="1596367"/>
            <a:ext cx="9798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&lt;RG7916&gt;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1669209" y="2628899"/>
            <a:ext cx="1085850" cy="715581"/>
            <a:chOff x="457200" y="3581400"/>
            <a:chExt cx="1447800" cy="9541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rMATS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</a:t>
              </a:r>
              <a:r>
                <a:rPr lang="en-US" sz="1350" b="1" i="1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*C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1681268" y="3428393"/>
            <a:ext cx="1085850" cy="715581"/>
            <a:chOff x="473279" y="4647393"/>
            <a:chExt cx="1447800" cy="9541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Leafcutter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endParaRPr lang="en-US" sz="1350" baseline="-2500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371600" y="4222402"/>
            <a:ext cx="1830243" cy="802738"/>
            <a:chOff x="46498" y="5706070"/>
            <a:chExt cx="2440324" cy="10703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</a:t>
              </a:r>
              <a:r>
                <a:rPr lang="en-US" sz="1350" dirty="0" err="1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Majiq</a:t>
              </a:r>
              <a:endPara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endParaRP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</a:p>
            <a:p>
              <a:pPr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1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           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2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+C</a:t>
              </a:r>
              <a:r>
                <a:rPr lang="en-US" sz="1350" baseline="-2500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3</a:t>
              </a:r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   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5" y="6099279"/>
              <a:ext cx="41937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prstClr val="white"/>
                  </a:solidFill>
                  <a:latin typeface="Calibri"/>
                  <a:sym typeface="Wingdings" panose="05000000000000000000" pitchFamily="2" charset="2"/>
                </a:rPr>
                <a:t>or</a:t>
              </a:r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3730019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0.53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5417453" y="2926192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3730019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0.69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5417453" y="3692760"/>
            <a:ext cx="742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1.0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3501419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0.44 or 0.59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5188853" y="4475534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20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1 or 1</a:t>
            </a: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6928814" y="2035723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Delta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6928814" y="2914650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0.47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6928814" y="3681217"/>
            <a:ext cx="8109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0.31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6745143" y="4463992"/>
            <a:ext cx="11782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white"/>
                </a:solidFill>
                <a:latin typeface="Calibri"/>
                <a:sym typeface="Wingdings" panose="05000000000000000000" pitchFamily="2" charset="2"/>
              </a:rPr>
              <a:t>0.56 or 0.41</a:t>
            </a:r>
            <a:endParaRPr lang="en-US" sz="135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1541654" y="2654067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1544493" y="3378142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1550785" y="4165134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1550785" y="4972050"/>
            <a:ext cx="6232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3099602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4960385" y="1632183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6802293" y="1633150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7780135" y="1625367"/>
            <a:ext cx="0" cy="333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1550785" y="2660397"/>
            <a:ext cx="0" cy="230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3099603" y="1627383"/>
            <a:ext cx="4675922" cy="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7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Values (Optional Plot)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8FC4A-77A5-8A5A-CA38-D4DB2CCF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86" y="591866"/>
            <a:ext cx="6994051" cy="39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598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B8179-D224-3E3F-B376-8C0611A9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9" y="766192"/>
            <a:ext cx="6069843" cy="3801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C4AA-B4D9-465F-FEDD-1909F7EDA041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Default plot.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|&gt;0.3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45696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E216-1C89-F96B-AD38-321930D3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Barchart</a:t>
            </a:r>
            <a:r>
              <a:rPr lang="en-US" dirty="0"/>
              <a:t> of Number of Differentially Spliced Genes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A810-7B3F-7A75-03E5-82A440FDE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48301-ECC4-C8F2-240E-1F2F89D69A7F}"/>
              </a:ext>
            </a:extLst>
          </p:cNvPr>
          <p:cNvSpPr txBox="1"/>
          <p:nvPr/>
        </p:nvSpPr>
        <p:spPr>
          <a:xfrm>
            <a:off x="6743158" y="1261090"/>
            <a:ext cx="2327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(Optional Plot)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DSGs with |</a:t>
            </a:r>
            <a:r>
              <a:rPr lang="en-US" sz="1600" dirty="0" err="1">
                <a:solidFill>
                  <a:schemeClr val="accent1"/>
                </a:solidFill>
              </a:rPr>
              <a:t>dPSI</a:t>
            </a:r>
            <a:r>
              <a:rPr lang="en-US" sz="1600" dirty="0">
                <a:solidFill>
                  <a:schemeClr val="accent1"/>
                </a:solidFill>
              </a:rPr>
              <a:t>|&gt;0.1 are shown.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accent1"/>
                </a:solidFill>
              </a:rPr>
              <a:t>Only significant genes are shown (FDR&lt;0.05, or </a:t>
            </a:r>
            <a:r>
              <a:rPr lang="en-US" sz="1600" dirty="0" err="1">
                <a:solidFill>
                  <a:schemeClr val="accent1"/>
                </a:solidFill>
              </a:rPr>
              <a:t>PdPSI</a:t>
            </a:r>
            <a:r>
              <a:rPr lang="en-US" sz="1600" dirty="0">
                <a:solidFill>
                  <a:schemeClr val="accent1"/>
                </a:solidFill>
              </a:rPr>
              <a:t>&gt;0.95 for </a:t>
            </a:r>
            <a:r>
              <a:rPr lang="en-US" sz="1600" dirty="0" err="1">
                <a:solidFill>
                  <a:schemeClr val="accent1"/>
                </a:solidFill>
              </a:rPr>
              <a:t>majiq</a:t>
            </a:r>
            <a:r>
              <a:rPr lang="en-US" sz="16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F57C2-8D50-E521-C169-A0DC08C2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60" y="605191"/>
            <a:ext cx="6260158" cy="39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994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B806-4AF9-9168-91BA-82A163E3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26325-D4A4-541F-A495-E13A27350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1B89C-197D-DBB5-49AF-F4F7747C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6" y="772449"/>
            <a:ext cx="5661595" cy="3404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6F1400-5361-1F15-853B-BBECA052D3A9}"/>
              </a:ext>
            </a:extLst>
          </p:cNvPr>
          <p:cNvSpPr txBox="1"/>
          <p:nvPr/>
        </p:nvSpPr>
        <p:spPr>
          <a:xfrm>
            <a:off x="6448471" y="1230755"/>
            <a:ext cx="232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10 DSGs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6878597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081-3B17-95E2-E866-61A0BD3F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by |</a:t>
            </a:r>
            <a:r>
              <a:rPr lang="en-US" dirty="0" err="1"/>
              <a:t>dPSI</a:t>
            </a:r>
            <a:r>
              <a:rPr lang="en-US" dirty="0"/>
              <a:t>| -Optional Five Categories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B93D5-BBD3-7D5B-94CA-40324BA60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0CA9B-C7E5-00BF-98BE-D72E3BB181DF}"/>
              </a:ext>
            </a:extLst>
          </p:cNvPr>
          <p:cNvSpPr txBox="1"/>
          <p:nvPr/>
        </p:nvSpPr>
        <p:spPr>
          <a:xfrm>
            <a:off x="7349647" y="1279879"/>
            <a:ext cx="1683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Only significant genes are selected and colored (FDR&lt;0.05, or </a:t>
            </a:r>
            <a:r>
              <a:rPr lang="en-US" sz="1400" dirty="0" err="1">
                <a:solidFill>
                  <a:schemeClr val="accent1"/>
                </a:solidFill>
              </a:rPr>
              <a:t>PdPSI</a:t>
            </a:r>
            <a:r>
              <a:rPr lang="en-US" sz="1400" dirty="0">
                <a:solidFill>
                  <a:schemeClr val="accent1"/>
                </a:solidFill>
              </a:rPr>
              <a:t>&gt;0.95 for </a:t>
            </a:r>
            <a:r>
              <a:rPr lang="en-US" sz="1400" dirty="0" err="1">
                <a:solidFill>
                  <a:schemeClr val="accent1"/>
                </a:solidFill>
              </a:rPr>
              <a:t>majiq</a:t>
            </a:r>
            <a:r>
              <a:rPr lang="en-US" sz="1400" dirty="0">
                <a:solidFill>
                  <a:schemeClr val="accent1"/>
                </a:solidFill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4FF861-7B1F-5E88-0F9E-443BFF75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3" y="666749"/>
            <a:ext cx="6616166" cy="37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10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BBB86-4459-617A-22EB-CB675681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7" y="623834"/>
            <a:ext cx="3633734" cy="3644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570E5-D053-6DDC-8F81-36A6A31B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10" y="658789"/>
            <a:ext cx="3574268" cy="3574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CCBC24-E4A7-8086-82C5-6E34ABEE8098}"/>
              </a:ext>
            </a:extLst>
          </p:cNvPr>
          <p:cNvSpPr txBox="1"/>
          <p:nvPr/>
        </p:nvSpPr>
        <p:spPr>
          <a:xfrm>
            <a:off x="3257209" y="4519666"/>
            <a:ext cx="3964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highlight>
                  <a:srgbClr val="FFFF00"/>
                </a:highlight>
              </a:rPr>
              <a:t>Zhen – Magnus is expecting a DEG table like this</a:t>
            </a:r>
          </a:p>
        </p:txBody>
      </p:sp>
    </p:spTree>
    <p:extLst>
      <p:ext uri="{BB962C8B-B14F-4D97-AF65-F5344CB8AC3E}">
        <p14:creationId xmlns:p14="http://schemas.microsoft.com/office/powerpoint/2010/main" val="212503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B62917-8788-4E31-947E-18E30542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21" y="61446"/>
            <a:ext cx="8943435" cy="690784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Off-target splicing statistics for three compounds tested in SMA fibroblast and iPSC-MN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D298D-0991-4498-B54D-307A2A4C9A3D}"/>
              </a:ext>
            </a:extLst>
          </p:cNvPr>
          <p:cNvSpPr/>
          <p:nvPr/>
        </p:nvSpPr>
        <p:spPr>
          <a:xfrm>
            <a:off x="164922" y="840932"/>
            <a:ext cx="3299710" cy="3763107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B771CA-F930-4601-94A6-632CEF4F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18" y="1554880"/>
            <a:ext cx="1888427" cy="22783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04E4CA-567B-418C-8979-CB45CCBF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47" y="1626621"/>
            <a:ext cx="1963967" cy="22977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D0B9C23-323E-4720-B923-55EDDD889943}"/>
              </a:ext>
            </a:extLst>
          </p:cNvPr>
          <p:cNvSpPr/>
          <p:nvPr/>
        </p:nvSpPr>
        <p:spPr>
          <a:xfrm>
            <a:off x="227425" y="878403"/>
            <a:ext cx="3146949" cy="62418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Fibroblast: more splice off-targets</a:t>
            </a:r>
          </a:p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  are detected than reported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A96E1-57E6-49BF-ABB2-0C92D29FC39B}"/>
              </a:ext>
            </a:extLst>
          </p:cNvPr>
          <p:cNvSpPr/>
          <p:nvPr/>
        </p:nvSpPr>
        <p:spPr>
          <a:xfrm>
            <a:off x="6688365" y="867041"/>
            <a:ext cx="2456965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Fibroblast ≠ iPSC-MN: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~25% of DSG are shared</a:t>
            </a:r>
          </a:p>
          <a:p>
            <a:pPr defTabSz="685800">
              <a:defRPr/>
            </a:pPr>
            <a:endParaRPr lang="en-US" sz="1400" b="1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E8D88-121F-4AD0-96EA-63B4942C2743}"/>
              </a:ext>
            </a:extLst>
          </p:cNvPr>
          <p:cNvSpPr/>
          <p:nvPr/>
        </p:nvSpPr>
        <p:spPr>
          <a:xfrm>
            <a:off x="3852583" y="884877"/>
            <a:ext cx="2559834" cy="61401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iPSC-MN: ~40% off-targets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are cell-line specific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56E627-77A7-4304-9FEE-23C7B9047D3F}"/>
              </a:ext>
            </a:extLst>
          </p:cNvPr>
          <p:cNvSpPr/>
          <p:nvPr/>
        </p:nvSpPr>
        <p:spPr>
          <a:xfrm>
            <a:off x="6795793" y="2679815"/>
            <a:ext cx="2215941" cy="662668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Off-targets can have    </a:t>
            </a:r>
          </a:p>
          <a:p>
            <a:pPr defTabSz="685800">
              <a:defRPr/>
            </a:pPr>
            <a:r>
              <a:rPr lang="en-US" sz="1400" b="1" dirty="0">
                <a:solidFill>
                  <a:srgbClr val="005B82"/>
                </a:solidFill>
                <a:latin typeface="Calibri"/>
              </a:rPr>
              <a:t>   mismatched motifs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15C35-3919-43B2-9732-6B8EE8B22832}"/>
              </a:ext>
            </a:extLst>
          </p:cNvPr>
          <p:cNvSpPr/>
          <p:nvPr/>
        </p:nvSpPr>
        <p:spPr>
          <a:xfrm>
            <a:off x="261059" y="4081270"/>
            <a:ext cx="3736494" cy="51893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Risdiplam has fewer off-targets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than </a:t>
            </a:r>
            <a:r>
              <a:rPr lang="en-US" sz="1400" dirty="0" err="1">
                <a:solidFill>
                  <a:srgbClr val="4D8DC7"/>
                </a:solidFill>
                <a:latin typeface="Calibri"/>
              </a:rPr>
              <a:t>Branaplam</a:t>
            </a:r>
            <a:endParaRPr lang="en-US" sz="1400" dirty="0">
              <a:solidFill>
                <a:srgbClr val="4D8DC7"/>
              </a:solidFill>
              <a:latin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D31048-75D3-4350-AD28-73018F6EDC75}"/>
              </a:ext>
            </a:extLst>
          </p:cNvPr>
          <p:cNvSpPr/>
          <p:nvPr/>
        </p:nvSpPr>
        <p:spPr>
          <a:xfrm rot="16200000">
            <a:off x="3424784" y="1666064"/>
            <a:ext cx="799069" cy="368448"/>
          </a:xfrm>
          <a:prstGeom prst="rect">
            <a:avLst/>
          </a:prstGeom>
        </p:spPr>
        <p:txBody>
          <a:bodyPr/>
          <a:lstStyle/>
          <a:p>
            <a:pPr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Cell lines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CF5D46-2262-4263-92D9-6955C6311078}"/>
              </a:ext>
            </a:extLst>
          </p:cNvPr>
          <p:cNvSpPr/>
          <p:nvPr/>
        </p:nvSpPr>
        <p:spPr>
          <a:xfrm>
            <a:off x="1196964" y="3894119"/>
            <a:ext cx="2053806" cy="24189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4E861C-357B-4634-978F-7B10E14CD798}"/>
              </a:ext>
            </a:extLst>
          </p:cNvPr>
          <p:cNvGrpSpPr/>
          <p:nvPr/>
        </p:nvGrpSpPr>
        <p:grpSpPr>
          <a:xfrm>
            <a:off x="2011547" y="1502591"/>
            <a:ext cx="1717715" cy="658531"/>
            <a:chOff x="3734459" y="1611064"/>
            <a:chExt cx="2168269" cy="6585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335193-4ECE-48FD-9BC7-F8F8D2C6AAC3}"/>
                </a:ext>
              </a:extLst>
            </p:cNvPr>
            <p:cNvSpPr/>
            <p:nvPr/>
          </p:nvSpPr>
          <p:spPr>
            <a:xfrm>
              <a:off x="3971318" y="1611064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Current expr only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FDE5B0-9EA7-4716-B529-9E23D544D9D5}"/>
                </a:ext>
              </a:extLst>
            </p:cNvPr>
            <p:cNvSpPr/>
            <p:nvPr/>
          </p:nvSpPr>
          <p:spPr>
            <a:xfrm>
              <a:off x="3971318" y="1907409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Publication</a:t>
              </a:r>
              <a:r>
                <a:rPr lang="en-US" sz="1050" baseline="30000" dirty="0">
                  <a:solidFill>
                    <a:srgbClr val="000000"/>
                  </a:solidFill>
                  <a:latin typeface="Calibri"/>
                </a:rPr>
                <a:t>[1]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only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     |</a:t>
              </a:r>
              <a:r>
                <a:rPr lang="en-US" sz="1050" dirty="0" err="1">
                  <a:solidFill>
                    <a:srgbClr val="000000"/>
                  </a:solidFill>
                  <a:latin typeface="Calibri"/>
                </a:rPr>
                <a:t>dPSI</a:t>
              </a: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|&gt;0.3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71A705-E6BF-4B3C-9E2B-37EC6BA2D481}"/>
                </a:ext>
              </a:extLst>
            </p:cNvPr>
            <p:cNvSpPr/>
            <p:nvPr/>
          </p:nvSpPr>
          <p:spPr>
            <a:xfrm>
              <a:off x="3971317" y="1752298"/>
              <a:ext cx="939814" cy="240812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both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89EA0F-124E-440E-BE33-FBA054F677FB}"/>
                </a:ext>
              </a:extLst>
            </p:cNvPr>
            <p:cNvSpPr/>
            <p:nvPr/>
          </p:nvSpPr>
          <p:spPr>
            <a:xfrm>
              <a:off x="3870196" y="1695542"/>
              <a:ext cx="118214" cy="108078"/>
            </a:xfrm>
            <a:prstGeom prst="rect">
              <a:avLst/>
            </a:prstGeom>
            <a:solidFill>
              <a:srgbClr val="AB8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E44CF-CFBC-4B5D-89FB-3B906C63CCB8}"/>
                </a:ext>
              </a:extLst>
            </p:cNvPr>
            <p:cNvSpPr/>
            <p:nvPr/>
          </p:nvSpPr>
          <p:spPr>
            <a:xfrm>
              <a:off x="3870196" y="1840931"/>
              <a:ext cx="118214" cy="108078"/>
            </a:xfrm>
            <a:prstGeom prst="rect">
              <a:avLst/>
            </a:prstGeom>
            <a:solidFill>
              <a:srgbClr val="8000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5F816C-BE22-4802-AA3B-78BB30470CB3}"/>
                </a:ext>
              </a:extLst>
            </p:cNvPr>
            <p:cNvSpPr/>
            <p:nvPr/>
          </p:nvSpPr>
          <p:spPr>
            <a:xfrm>
              <a:off x="3870196" y="1992542"/>
              <a:ext cx="118214" cy="108078"/>
            </a:xfrm>
            <a:prstGeom prst="rect">
              <a:avLst/>
            </a:prstGeom>
            <a:solidFill>
              <a:srgbClr val="CCB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2850E8-1FB0-4A62-80DB-763589271122}"/>
                </a:ext>
              </a:extLst>
            </p:cNvPr>
            <p:cNvSpPr/>
            <p:nvPr/>
          </p:nvSpPr>
          <p:spPr>
            <a:xfrm>
              <a:off x="3734459" y="1695542"/>
              <a:ext cx="118214" cy="108078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52CE51-983C-44D8-94D0-EEE62B437C57}"/>
                </a:ext>
              </a:extLst>
            </p:cNvPr>
            <p:cNvSpPr/>
            <p:nvPr/>
          </p:nvSpPr>
          <p:spPr>
            <a:xfrm>
              <a:off x="3734459" y="1840931"/>
              <a:ext cx="118214" cy="108078"/>
            </a:xfrm>
            <a:prstGeom prst="rect">
              <a:avLst/>
            </a:prstGeom>
            <a:solidFill>
              <a:srgbClr val="007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A1898A-2F80-41BB-9F50-C75F4A4C86BF}"/>
                </a:ext>
              </a:extLst>
            </p:cNvPr>
            <p:cNvSpPr/>
            <p:nvPr/>
          </p:nvSpPr>
          <p:spPr>
            <a:xfrm>
              <a:off x="3734459" y="1992542"/>
              <a:ext cx="118214" cy="108078"/>
            </a:xfrm>
            <a:prstGeom prst="rect">
              <a:avLst/>
            </a:prstGeom>
            <a:solidFill>
              <a:srgbClr val="82FF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7392C7-9001-4662-8BB0-C6088D330B02}"/>
              </a:ext>
            </a:extLst>
          </p:cNvPr>
          <p:cNvGrpSpPr/>
          <p:nvPr/>
        </p:nvGrpSpPr>
        <p:grpSpPr>
          <a:xfrm>
            <a:off x="4843341" y="1521417"/>
            <a:ext cx="1916245" cy="674401"/>
            <a:chOff x="3924959" y="1621160"/>
            <a:chExt cx="1992242" cy="63947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3D62BA-F76E-4DFC-9860-0F9CD726B478}"/>
                </a:ext>
              </a:extLst>
            </p:cNvPr>
            <p:cNvSpPr/>
            <p:nvPr/>
          </p:nvSpPr>
          <p:spPr>
            <a:xfrm>
              <a:off x="3985792" y="1621160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Unique to cell line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3745A1-CC1E-4600-BD22-7F9697E71718}"/>
                </a:ext>
              </a:extLst>
            </p:cNvPr>
            <p:cNvSpPr/>
            <p:nvPr/>
          </p:nvSpPr>
          <p:spPr>
            <a:xfrm>
              <a:off x="3985792" y="1898451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all 3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7F6D49-4EAA-4BA4-8FBE-D8F62FDF677A}"/>
                </a:ext>
              </a:extLst>
            </p:cNvPr>
            <p:cNvSpPr/>
            <p:nvPr/>
          </p:nvSpPr>
          <p:spPr>
            <a:xfrm>
              <a:off x="3985791" y="1760463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In 2 cell lines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616E58-B3F6-4AB9-857C-6BDA9C10B925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D0318B-7033-4670-8B31-D1162A416B54}"/>
                </a:ext>
              </a:extLst>
            </p:cNvPr>
            <p:cNvSpPr/>
            <p:nvPr/>
          </p:nvSpPr>
          <p:spPr>
            <a:xfrm>
              <a:off x="3924959" y="1839260"/>
              <a:ext cx="118214" cy="10807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CD4C1-D4D0-4E1A-9EE3-71D38633720E}"/>
                </a:ext>
              </a:extLst>
            </p:cNvPr>
            <p:cNvSpPr/>
            <p:nvPr/>
          </p:nvSpPr>
          <p:spPr>
            <a:xfrm>
              <a:off x="3924959" y="1975902"/>
              <a:ext cx="118214" cy="108077"/>
            </a:xfrm>
            <a:prstGeom prst="rect">
              <a:avLst/>
            </a:prstGeom>
            <a:solidFill>
              <a:srgbClr val="00B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B093F2-113D-4EC5-AC86-D4447D7926A7}"/>
              </a:ext>
            </a:extLst>
          </p:cNvPr>
          <p:cNvSpPr/>
          <p:nvPr/>
        </p:nvSpPr>
        <p:spPr>
          <a:xfrm>
            <a:off x="3698974" y="4077221"/>
            <a:ext cx="3061309" cy="761146"/>
          </a:xfrm>
          <a:prstGeom prst="rect">
            <a:avLst/>
          </a:prstGeom>
        </p:spPr>
        <p:txBody>
          <a:bodyPr/>
          <a:lstStyle/>
          <a:p>
            <a:pPr marL="285743" indent="-285743" defTabSz="685800">
              <a:buFont typeface="Wingdings" panose="05000000000000000000" pitchFamily="2" charset="2"/>
              <a:buChar char="è"/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Number of off-targets is </a:t>
            </a:r>
          </a:p>
          <a:p>
            <a:pPr defTabSz="685800">
              <a:defRPr/>
            </a:pPr>
            <a:r>
              <a:rPr lang="en-US" sz="1400" dirty="0">
                <a:solidFill>
                  <a:srgbClr val="4D8DC7"/>
                </a:solidFill>
                <a:latin typeface="Calibri"/>
              </a:rPr>
              <a:t>      similar to fibroblast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6573C1-CFD2-419E-B2A1-845427CE4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977" y="1365657"/>
            <a:ext cx="1818628" cy="76523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5D9415D-6E77-4F36-A0CC-2DC8485CE081}"/>
              </a:ext>
            </a:extLst>
          </p:cNvPr>
          <p:cNvSpPr/>
          <p:nvPr/>
        </p:nvSpPr>
        <p:spPr>
          <a:xfrm rot="16200000">
            <a:off x="391594" y="1664240"/>
            <a:ext cx="972998" cy="644747"/>
          </a:xfrm>
          <a:prstGeom prst="rect">
            <a:avLst/>
          </a:prstGeom>
        </p:spPr>
        <p:txBody>
          <a:bodyPr/>
          <a:lstStyle/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BIO</a:t>
            </a:r>
          </a:p>
          <a:p>
            <a:pPr algn="ctr" defTabSz="685800">
              <a:defRPr/>
            </a:pPr>
            <a:r>
              <a:rPr lang="en-US" sz="1100" dirty="0">
                <a:solidFill>
                  <a:srgbClr val="EAB75C"/>
                </a:solidFill>
                <a:latin typeface="Calibri"/>
                <a:sym typeface="Wingdings" panose="05000000000000000000" pitchFamily="2" charset="2"/>
              </a:rPr>
              <a:t>1790727</a:t>
            </a:r>
            <a:endParaRPr lang="en-US" sz="1100" dirty="0">
              <a:solidFill>
                <a:srgbClr val="EAB75C"/>
              </a:solidFill>
              <a:latin typeface="Calibr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B0F0C-DFCF-46EC-BDFF-983E5B22D4C9}"/>
              </a:ext>
            </a:extLst>
          </p:cNvPr>
          <p:cNvSpPr/>
          <p:nvPr/>
        </p:nvSpPr>
        <p:spPr>
          <a:xfrm rot="16200000">
            <a:off x="300144" y="3138735"/>
            <a:ext cx="1070518" cy="302486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 err="1">
                <a:solidFill>
                  <a:srgbClr val="8000CC"/>
                </a:solidFill>
                <a:latin typeface="Calibri"/>
                <a:sym typeface="Wingdings" panose="05000000000000000000" pitchFamily="2" charset="2"/>
              </a:rPr>
              <a:t>Branaplam</a:t>
            </a:r>
            <a:endParaRPr lang="en-US" sz="1100" dirty="0">
              <a:solidFill>
                <a:srgbClr val="8000CC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E770EC-964E-4CCB-B85A-54A143CA94BA}"/>
              </a:ext>
            </a:extLst>
          </p:cNvPr>
          <p:cNvSpPr/>
          <p:nvPr/>
        </p:nvSpPr>
        <p:spPr>
          <a:xfrm rot="16200000">
            <a:off x="375261" y="2435298"/>
            <a:ext cx="972996" cy="302489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CD66"/>
                </a:solidFill>
                <a:latin typeface="Calibri"/>
                <a:sym typeface="Wingdings" panose="05000000000000000000" pitchFamily="2" charset="2"/>
              </a:rPr>
              <a:t>Risdiplam</a:t>
            </a:r>
            <a:endParaRPr lang="en-US" sz="1100" dirty="0">
              <a:solidFill>
                <a:srgbClr val="00CD66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0B9043-0165-4FDE-9549-2A8C604F707A}"/>
              </a:ext>
            </a:extLst>
          </p:cNvPr>
          <p:cNvSpPr/>
          <p:nvPr/>
        </p:nvSpPr>
        <p:spPr>
          <a:xfrm>
            <a:off x="3841429" y="1518598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CCD679-7980-45F9-B68A-AE942FB18AAC}"/>
              </a:ext>
            </a:extLst>
          </p:cNvPr>
          <p:cNvSpPr/>
          <p:nvPr/>
        </p:nvSpPr>
        <p:spPr>
          <a:xfrm>
            <a:off x="3841429" y="166336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39E893-56BF-43FE-B0FF-14A6F5EEBF57}"/>
              </a:ext>
            </a:extLst>
          </p:cNvPr>
          <p:cNvSpPr/>
          <p:nvPr/>
        </p:nvSpPr>
        <p:spPr>
          <a:xfrm>
            <a:off x="3841429" y="1825304"/>
            <a:ext cx="306588" cy="368448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EFA4A6-E121-4D67-B83C-893E4FFB5F19}"/>
              </a:ext>
            </a:extLst>
          </p:cNvPr>
          <p:cNvSpPr/>
          <p:nvPr/>
        </p:nvSpPr>
        <p:spPr>
          <a:xfrm rot="5400000">
            <a:off x="3978659" y="2073035"/>
            <a:ext cx="306588" cy="274461"/>
          </a:xfrm>
          <a:prstGeom prst="rect">
            <a:avLst/>
          </a:prstGeom>
        </p:spPr>
        <p:txBody>
          <a:bodyPr/>
          <a:lstStyle/>
          <a:p>
            <a:pPr algn="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600" dirty="0">
                <a:solidFill>
                  <a:prstClr val="black">
                    <a:lumMod val="60000"/>
                    <a:lumOff val="40000"/>
                  </a:prstClr>
                </a:solidFill>
                <a:latin typeface="Calibri"/>
              </a:rPr>
              <a:t>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BF7BFD-F1E1-4652-85CF-DED88786D17D}"/>
              </a:ext>
            </a:extLst>
          </p:cNvPr>
          <p:cNvSpPr/>
          <p:nvPr/>
        </p:nvSpPr>
        <p:spPr>
          <a:xfrm>
            <a:off x="4215520" y="3788846"/>
            <a:ext cx="2053806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14E85A-206C-4C99-8426-93DFDCE4059F}"/>
              </a:ext>
            </a:extLst>
          </p:cNvPr>
          <p:cNvGrpSpPr/>
          <p:nvPr/>
        </p:nvGrpSpPr>
        <p:grpSpPr>
          <a:xfrm>
            <a:off x="6717528" y="2016852"/>
            <a:ext cx="1908739" cy="648979"/>
            <a:chOff x="3924959" y="1613941"/>
            <a:chExt cx="1984438" cy="61537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6B31833-14EC-4BE8-923F-596674AFF315}"/>
                </a:ext>
              </a:extLst>
            </p:cNvPr>
            <p:cNvSpPr/>
            <p:nvPr/>
          </p:nvSpPr>
          <p:spPr>
            <a:xfrm>
              <a:off x="3977988" y="1613941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Fibroblast only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274D002-D1FA-443D-AA2D-FC5B81884812}"/>
                </a:ext>
              </a:extLst>
            </p:cNvPr>
            <p:cNvSpPr/>
            <p:nvPr/>
          </p:nvSpPr>
          <p:spPr>
            <a:xfrm>
              <a:off x="3977988" y="1867134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iPSC-MN only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63EA901-0DC6-4897-9DCC-DFC3351D9751}"/>
                </a:ext>
              </a:extLst>
            </p:cNvPr>
            <p:cNvSpPr/>
            <p:nvPr/>
          </p:nvSpPr>
          <p:spPr>
            <a:xfrm>
              <a:off x="3977987" y="1736679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2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Shared</a:t>
              </a:r>
              <a:endParaRPr lang="en-US" sz="1050" baseline="3000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E727DAC-6C11-41F3-833B-F37DDAD8B72A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06DDC4-ED93-46F3-885A-FC482C521E54}"/>
                </a:ext>
              </a:extLst>
            </p:cNvPr>
            <p:cNvSpPr/>
            <p:nvPr/>
          </p:nvSpPr>
          <p:spPr>
            <a:xfrm>
              <a:off x="3924959" y="1822696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3D3645-484F-4BCF-9111-0656C97449EF}"/>
                </a:ext>
              </a:extLst>
            </p:cNvPr>
            <p:cNvSpPr/>
            <p:nvPr/>
          </p:nvSpPr>
          <p:spPr>
            <a:xfrm>
              <a:off x="3924959" y="1951833"/>
              <a:ext cx="118214" cy="108077"/>
            </a:xfrm>
            <a:prstGeom prst="rect">
              <a:avLst/>
            </a:prstGeom>
            <a:solidFill>
              <a:srgbClr val="00B3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9EC7F3C-5033-4362-AAB5-181F44A2DD1F}"/>
              </a:ext>
            </a:extLst>
          </p:cNvPr>
          <p:cNvSpPr/>
          <p:nvPr/>
        </p:nvSpPr>
        <p:spPr>
          <a:xfrm>
            <a:off x="7914673" y="2039445"/>
            <a:ext cx="1193684" cy="266702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Number of DSG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2ABE865-5B84-4BB0-A5F7-2A4F47E6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253" y="3347378"/>
            <a:ext cx="1091565" cy="385763"/>
          </a:xfrm>
          <a:prstGeom prst="rect">
            <a:avLst/>
          </a:prstGeom>
          <a:ln w="2540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8AF5EB-8B76-4500-B878-51568517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821" y="3808342"/>
            <a:ext cx="1122998" cy="368618"/>
          </a:xfrm>
          <a:prstGeom prst="rect">
            <a:avLst/>
          </a:prstGeom>
          <a:ln w="25400"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967CA0-07E5-4A4C-8B29-D1EDA5EA9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2828" y="4311166"/>
            <a:ext cx="1097280" cy="374333"/>
          </a:xfrm>
          <a:prstGeom prst="rect">
            <a:avLst/>
          </a:prstGeom>
          <a:ln w="25400"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D90EDF0-1460-4A15-9B5A-B9A909C7E03B}"/>
              </a:ext>
            </a:extLst>
          </p:cNvPr>
          <p:cNvSpPr/>
          <p:nvPr/>
        </p:nvSpPr>
        <p:spPr>
          <a:xfrm>
            <a:off x="7210049" y="3129213"/>
            <a:ext cx="1593681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Most enriched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B86685-99C6-4857-B247-602D42933CE5}"/>
              </a:ext>
            </a:extLst>
          </p:cNvPr>
          <p:cNvSpPr/>
          <p:nvPr/>
        </p:nvSpPr>
        <p:spPr>
          <a:xfrm>
            <a:off x="7280889" y="365281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3-mismatch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9D687-5118-4193-ABE9-3431065507C4}"/>
              </a:ext>
            </a:extLst>
          </p:cNvPr>
          <p:cNvSpPr/>
          <p:nvPr/>
        </p:nvSpPr>
        <p:spPr>
          <a:xfrm>
            <a:off x="7250349" y="4110800"/>
            <a:ext cx="1245748" cy="290785"/>
          </a:xfrm>
          <a:prstGeom prst="rect">
            <a:avLst/>
          </a:prstGeom>
        </p:spPr>
        <p:txBody>
          <a:bodyPr/>
          <a:lstStyle/>
          <a:p>
            <a:pPr defTabSz="685800"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5-mismatch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B771100-7EDC-4FA7-809A-3E71E94EF2AA}"/>
              </a:ext>
            </a:extLst>
          </p:cNvPr>
          <p:cNvSpPr/>
          <p:nvPr/>
        </p:nvSpPr>
        <p:spPr>
          <a:xfrm>
            <a:off x="3563913" y="822962"/>
            <a:ext cx="2919623" cy="3819693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AC2B2D8-5E18-4C6E-8FD6-97576C22591F}"/>
              </a:ext>
            </a:extLst>
          </p:cNvPr>
          <p:cNvSpPr/>
          <p:nvPr/>
        </p:nvSpPr>
        <p:spPr>
          <a:xfrm>
            <a:off x="6554770" y="833151"/>
            <a:ext cx="2456965" cy="181369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8B1896F-F2E7-447C-8902-E431DCDF20F2}"/>
              </a:ext>
            </a:extLst>
          </p:cNvPr>
          <p:cNvSpPr/>
          <p:nvPr/>
        </p:nvSpPr>
        <p:spPr>
          <a:xfrm>
            <a:off x="6552553" y="2684352"/>
            <a:ext cx="2456964" cy="1991622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E6E6703-9927-4F4E-B309-E04315F9E00E}"/>
              </a:ext>
            </a:extLst>
          </p:cNvPr>
          <p:cNvSpPr/>
          <p:nvPr/>
        </p:nvSpPr>
        <p:spPr>
          <a:xfrm>
            <a:off x="5542756" y="4317396"/>
            <a:ext cx="97935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alibri"/>
              </a:rPr>
              <a:t>(*EC50)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0806CF-B95B-4D47-A824-D2E988E6BAF4}"/>
              </a:ext>
            </a:extLst>
          </p:cNvPr>
          <p:cNvSpPr/>
          <p:nvPr/>
        </p:nvSpPr>
        <p:spPr>
          <a:xfrm>
            <a:off x="1672535" y="4323948"/>
            <a:ext cx="2325018" cy="368448"/>
          </a:xfrm>
          <a:prstGeom prst="rect">
            <a:avLst/>
          </a:prstGeom>
        </p:spPr>
        <p:txBody>
          <a:bodyPr/>
          <a:lstStyle/>
          <a:p>
            <a:pPr algn="ctr" defTabSz="685800">
              <a:lnSpc>
                <a:spcPct val="12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[1] </a:t>
            </a:r>
            <a:r>
              <a:rPr lang="en-US" sz="1100" dirty="0" err="1">
                <a:solidFill>
                  <a:srgbClr val="000000"/>
                </a:solidFill>
                <a:latin typeface="Calibri"/>
              </a:rPr>
              <a:t>Sivaramakhrisian</a:t>
            </a:r>
            <a:r>
              <a:rPr lang="en-US" sz="1100" dirty="0">
                <a:solidFill>
                  <a:srgbClr val="000000"/>
                </a:solidFill>
                <a:latin typeface="Calibri"/>
              </a:rPr>
              <a:t>, 2017 </a:t>
            </a:r>
          </a:p>
        </p:txBody>
      </p:sp>
    </p:spTree>
    <p:extLst>
      <p:ext uri="{BB962C8B-B14F-4D97-AF65-F5344CB8AC3E}">
        <p14:creationId xmlns:p14="http://schemas.microsoft.com/office/powerpoint/2010/main" val="40516110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57151" y="29602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Near 5’SS, </a:t>
            </a:r>
            <a:r>
              <a:rPr lang="en-US" sz="2700" b="1" dirty="0" err="1">
                <a:solidFill>
                  <a:schemeClr val="bg1"/>
                </a:solidFill>
              </a:rPr>
              <a:t>AnGA|GTAAG</a:t>
            </a:r>
            <a:r>
              <a:rPr lang="en-US" sz="2700" b="1" dirty="0">
                <a:solidFill>
                  <a:schemeClr val="bg1"/>
                </a:solidFill>
              </a:rPr>
              <a:t> is found as enriched motif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376193" y="857250"/>
            <a:ext cx="4457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Homer, background matched by ±5bp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20903" y="1411377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58277"/>
            <a:ext cx="1685362" cy="714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2549052"/>
            <a:ext cx="1676024" cy="765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3349152"/>
            <a:ext cx="1657350" cy="7656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83439" y="2042847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60773" y="2693935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57150" y="3594458"/>
            <a:ext cx="742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720903" y="4283929"/>
            <a:ext cx="37413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(The other cell lines showed very similar results)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082" y="1758277"/>
            <a:ext cx="1747433" cy="7543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082" y="2512633"/>
            <a:ext cx="1747433" cy="82260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492" y="3309143"/>
            <a:ext cx="1747433" cy="8300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722975" y="4532485"/>
            <a:ext cx="3314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(±100bp also showed very similar result)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1" y="2261626"/>
            <a:ext cx="3796904" cy="93877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8158596" y="2967382"/>
            <a:ext cx="471054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8157246" y="2446373"/>
            <a:ext cx="502920" cy="105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367906" y="633402"/>
            <a:ext cx="64329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+ </a:t>
            </a:r>
            <a:r>
              <a:rPr lang="en-US" sz="1350" dirty="0" err="1">
                <a:solidFill>
                  <a:schemeClr val="bg1"/>
                </a:solidFill>
              </a:rPr>
              <a:t>Risdiplam</a:t>
            </a:r>
            <a:r>
              <a:rPr lang="en-US" sz="1350" dirty="0">
                <a:solidFill>
                  <a:schemeClr val="bg1"/>
                </a:solidFill>
              </a:rPr>
              <a:t>, “Spliced Exon” from </a:t>
            </a:r>
            <a:r>
              <a:rPr lang="en-US" sz="1350" b="1" dirty="0" err="1">
                <a:solidFill>
                  <a:schemeClr val="bg1"/>
                </a:solidFill>
              </a:rPr>
              <a:t>rMATS</a:t>
            </a:r>
            <a:r>
              <a:rPr lang="en-US" sz="1350" b="1" dirty="0">
                <a:solidFill>
                  <a:schemeClr val="bg1"/>
                </a:solidFill>
              </a:rPr>
              <a:t> only</a:t>
            </a:r>
            <a:r>
              <a:rPr lang="en-US" sz="1350" dirty="0">
                <a:solidFill>
                  <a:schemeClr val="bg1"/>
                </a:solidFill>
              </a:rPr>
              <a:t>,</a:t>
            </a:r>
            <a:r>
              <a:rPr lang="en-US" sz="1350" b="1" dirty="0">
                <a:solidFill>
                  <a:schemeClr val="bg1"/>
                </a:solidFill>
              </a:rPr>
              <a:t> ±5bp </a:t>
            </a:r>
            <a:r>
              <a:rPr lang="en-US" sz="1350" dirty="0">
                <a:solidFill>
                  <a:schemeClr val="bg1"/>
                </a:solidFill>
              </a:rPr>
              <a:t>from the end of the exon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2692109" y="1415218"/>
            <a:ext cx="18713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HNDS0006_01,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98902" y="1899788"/>
            <a:ext cx="3086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comparison: </a:t>
            </a:r>
            <a:r>
              <a:rPr lang="en-US" sz="1350" dirty="0" err="1">
                <a:solidFill>
                  <a:schemeClr val="bg1"/>
                </a:solidFill>
              </a:rPr>
              <a:t>Sivaramakrishnan</a:t>
            </a:r>
            <a:r>
              <a:rPr lang="en-US" sz="1350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5486400" y="3380602"/>
            <a:ext cx="30861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(“AAAAAGAAAGAAA” was not detected in the internal dataset)</a:t>
            </a:r>
          </a:p>
        </p:txBody>
      </p:sp>
    </p:spTree>
    <p:extLst>
      <p:ext uri="{BB962C8B-B14F-4D97-AF65-F5344CB8AC3E}">
        <p14:creationId xmlns:p14="http://schemas.microsoft.com/office/powerpoint/2010/main" val="65719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637761" y="1503760"/>
            <a:ext cx="5314950" cy="3525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11" y="1657350"/>
            <a:ext cx="1874050" cy="1208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35" y="1657351"/>
            <a:ext cx="1714007" cy="11977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843" y="2843985"/>
            <a:ext cx="1507331" cy="20788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198" y="2954037"/>
            <a:ext cx="1825775" cy="19945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3883444" y="453711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Campagne</a:t>
            </a:r>
            <a:r>
              <a:rPr lang="en-US" sz="1200" dirty="0"/>
              <a:t> 2019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3187" y="1778474"/>
            <a:ext cx="1309472" cy="103072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02" y="3165319"/>
            <a:ext cx="1585913" cy="10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1" y="1"/>
            <a:ext cx="851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A-1G becomes an off-target only when canonical TAAG is not in place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4349230" y="627882"/>
            <a:ext cx="72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SMN-C5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02" y="3648727"/>
            <a:ext cx="1316630" cy="6973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654001" y="3391971"/>
            <a:ext cx="6816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/>
                </a:solidFill>
              </a:rPr>
              <a:t>Risdiplam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707525" y="1587517"/>
            <a:ext cx="868790" cy="1828800"/>
            <a:chOff x="6815406" y="2532471"/>
            <a:chExt cx="1158386" cy="24384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5905" y="217000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9196" y="1320769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0091" y="3483524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0091" y="175161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7764" y="2607070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8594" y="3039794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8464" y="392219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1926076" y="429006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1919214" y="1127108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38A6D2-1E6D-44F4-86D4-8CCE88B051D2}"/>
              </a:ext>
            </a:extLst>
          </p:cNvPr>
          <p:cNvSpPr/>
          <p:nvPr/>
        </p:nvSpPr>
        <p:spPr>
          <a:xfrm>
            <a:off x="2216572" y="1147763"/>
            <a:ext cx="181445" cy="2288350"/>
          </a:xfrm>
          <a:custGeom>
            <a:avLst/>
            <a:gdLst>
              <a:gd name="connsiteX0" fmla="*/ 108525 w 241926"/>
              <a:gd name="connsiteY0" fmla="*/ 0 h 3051133"/>
              <a:gd name="connsiteX1" fmla="*/ 239364 w 241926"/>
              <a:gd name="connsiteY1" fmla="*/ 0 h 3051133"/>
              <a:gd name="connsiteX2" fmla="*/ 239364 w 241926"/>
              <a:gd name="connsiteY2" fmla="*/ 1951158 h 3051133"/>
              <a:gd name="connsiteX3" fmla="*/ 241926 w 241926"/>
              <a:gd name="connsiteY3" fmla="*/ 1951437 h 3051133"/>
              <a:gd name="connsiteX4" fmla="*/ 122170 w 241926"/>
              <a:gd name="connsiteY4" fmla="*/ 3051133 h 3051133"/>
              <a:gd name="connsiteX5" fmla="*/ 0 w 241926"/>
              <a:gd name="connsiteY5" fmla="*/ 3037828 h 3051133"/>
              <a:gd name="connsiteX6" fmla="*/ 116172 w 241926"/>
              <a:gd name="connsiteY6" fmla="*/ 1971053 h 3051133"/>
              <a:gd name="connsiteX7" fmla="*/ 108525 w 241926"/>
              <a:gd name="connsiteY7" fmla="*/ 1971053 h 305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26" h="3051133">
                <a:moveTo>
                  <a:pt x="108525" y="0"/>
                </a:moveTo>
                <a:lnTo>
                  <a:pt x="239364" y="0"/>
                </a:lnTo>
                <a:lnTo>
                  <a:pt x="239364" y="1951158"/>
                </a:lnTo>
                <a:lnTo>
                  <a:pt x="241926" y="1951437"/>
                </a:lnTo>
                <a:lnTo>
                  <a:pt x="122170" y="3051133"/>
                </a:lnTo>
                <a:lnTo>
                  <a:pt x="0" y="3037828"/>
                </a:lnTo>
                <a:lnTo>
                  <a:pt x="116172" y="1971053"/>
                </a:lnTo>
                <a:lnTo>
                  <a:pt x="108525" y="1971053"/>
                </a:lnTo>
                <a:close/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379011" y="4638572"/>
            <a:ext cx="30941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 splicing of off-targets with mismatches might have different structure with compound-bound form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750E7D-1EEB-441A-986C-A2DC140B853B}"/>
              </a:ext>
            </a:extLst>
          </p:cNvPr>
          <p:cNvCxnSpPr/>
          <p:nvPr/>
        </p:nvCxnSpPr>
        <p:spPr>
          <a:xfrm flipH="1">
            <a:off x="2628900" y="1028700"/>
            <a:ext cx="628650" cy="46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BEFB13-4083-42B3-BE1E-967719F18F38}"/>
              </a:ext>
            </a:extLst>
          </p:cNvPr>
          <p:cNvSpPr txBox="1"/>
          <p:nvPr/>
        </p:nvSpPr>
        <p:spPr>
          <a:xfrm>
            <a:off x="3170008" y="884620"/>
            <a:ext cx="49452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Probably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GGTnnn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became a weak binding site as it lost AAG to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nnn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, and splicing on this weak site can be enhanced by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. If the sequence were GGTAAG, it would have been spliced well to begin with, just like </a:t>
            </a:r>
            <a:r>
              <a:rPr lang="en-US" sz="1050" dirty="0" err="1">
                <a:solidFill>
                  <a:schemeClr val="bg1"/>
                </a:solidFill>
                <a:sym typeface="Wingdings" panose="05000000000000000000" pitchFamily="2" charset="2"/>
              </a:rPr>
              <a:t>Campagne</a:t>
            </a:r>
            <a:r>
              <a:rPr lang="en-US" sz="1050" dirty="0">
                <a:solidFill>
                  <a:schemeClr val="bg1"/>
                </a:solidFill>
                <a:sym typeface="Wingdings" panose="05000000000000000000" pitchFamily="2" charset="2"/>
              </a:rPr>
              <a:t> paper. (Sue Swalley)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1C6E3E-9A7F-47ED-856E-B7C784A2EFEB}"/>
              </a:ext>
            </a:extLst>
          </p:cNvPr>
          <p:cNvSpPr/>
          <p:nvPr/>
        </p:nvSpPr>
        <p:spPr>
          <a:xfrm>
            <a:off x="4572000" y="2333606"/>
            <a:ext cx="285750" cy="2970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FCBBCD-627C-48F9-988D-C191A8D0BC93}"/>
              </a:ext>
            </a:extLst>
          </p:cNvPr>
          <p:cNvSpPr/>
          <p:nvPr/>
        </p:nvSpPr>
        <p:spPr>
          <a:xfrm>
            <a:off x="2216573" y="3426133"/>
            <a:ext cx="98003" cy="98888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6B212CC-4D0C-40FA-B22C-8F06901E495C}"/>
              </a:ext>
            </a:extLst>
          </p:cNvPr>
          <p:cNvSpPr/>
          <p:nvPr/>
        </p:nvSpPr>
        <p:spPr>
          <a:xfrm flipH="1">
            <a:off x="2322358" y="3019266"/>
            <a:ext cx="82646" cy="1401140"/>
          </a:xfrm>
          <a:custGeom>
            <a:avLst/>
            <a:gdLst>
              <a:gd name="connsiteX0" fmla="*/ 9317 w 110194"/>
              <a:gd name="connsiteY0" fmla="*/ 0 h 1868186"/>
              <a:gd name="connsiteX1" fmla="*/ 9317 w 110194"/>
              <a:gd name="connsiteY1" fmla="*/ 549668 h 1868186"/>
              <a:gd name="connsiteX2" fmla="*/ 0 w 110194"/>
              <a:gd name="connsiteY2" fmla="*/ 549668 h 1868186"/>
              <a:gd name="connsiteX3" fmla="*/ 0 w 110194"/>
              <a:gd name="connsiteY3" fmla="*/ 1868186 h 1868186"/>
              <a:gd name="connsiteX4" fmla="*/ 110192 w 110194"/>
              <a:gd name="connsiteY4" fmla="*/ 1868186 h 1868186"/>
              <a:gd name="connsiteX5" fmla="*/ 110192 w 110194"/>
              <a:gd name="connsiteY5" fmla="*/ 553709 h 1868186"/>
              <a:gd name="connsiteX6" fmla="*/ 110194 w 110194"/>
              <a:gd name="connsiteY6" fmla="*/ 553709 h 1868186"/>
              <a:gd name="connsiteX7" fmla="*/ 110192 w 110194"/>
              <a:gd name="connsiteY7" fmla="*/ 553698 h 1868186"/>
              <a:gd name="connsiteX8" fmla="*/ 110192 w 110194"/>
              <a:gd name="connsiteY8" fmla="*/ 549668 h 1868186"/>
              <a:gd name="connsiteX9" fmla="*/ 109458 w 110194"/>
              <a:gd name="connsiteY9" fmla="*/ 549668 h 186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94" h="1868186">
                <a:moveTo>
                  <a:pt x="9317" y="0"/>
                </a:moveTo>
                <a:lnTo>
                  <a:pt x="9317" y="549668"/>
                </a:lnTo>
                <a:lnTo>
                  <a:pt x="0" y="549668"/>
                </a:lnTo>
                <a:lnTo>
                  <a:pt x="0" y="1868186"/>
                </a:lnTo>
                <a:lnTo>
                  <a:pt x="110192" y="1868186"/>
                </a:lnTo>
                <a:lnTo>
                  <a:pt x="110192" y="553709"/>
                </a:lnTo>
                <a:lnTo>
                  <a:pt x="110194" y="553709"/>
                </a:lnTo>
                <a:lnTo>
                  <a:pt x="110192" y="553698"/>
                </a:lnTo>
                <a:lnTo>
                  <a:pt x="110192" y="549668"/>
                </a:lnTo>
                <a:lnTo>
                  <a:pt x="109458" y="549668"/>
                </a:lnTo>
                <a:close/>
              </a:path>
            </a:pathLst>
          </a:custGeom>
          <a:noFill/>
          <a:ln w="19050">
            <a:solidFill>
              <a:srgbClr val="9F8B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8580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FF6B-5CAC-A51B-4F01-42088050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SMN2 </a:t>
            </a:r>
            <a:r>
              <a:rPr lang="en-US" dirty="0" err="1"/>
              <a:t>RNAseq</a:t>
            </a:r>
            <a:r>
              <a:rPr lang="en-US" dirty="0"/>
              <a:t>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BF068-3EB9-3227-306D-04621C4C4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AD6BAA4E-5F47-E640-8B90-67FB6D90528D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>
                <a:defRPr/>
              </a:pPr>
              <a:t>3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0FC-A433-B1D8-825C-F680DE22DA9F}"/>
              </a:ext>
            </a:extLst>
          </p:cNvPr>
          <p:cNvSpPr txBox="1"/>
          <p:nvPr/>
        </p:nvSpPr>
        <p:spPr>
          <a:xfrm>
            <a:off x="287547" y="811530"/>
            <a:ext cx="8422113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Goal: </a:t>
            </a:r>
            <a:r>
              <a:rPr lang="en-US" sz="1350" dirty="0"/>
              <a:t>Perform </a:t>
            </a:r>
            <a:r>
              <a:rPr lang="en-US" sz="1350" dirty="0" err="1"/>
              <a:t>RNAseq</a:t>
            </a:r>
            <a:r>
              <a:rPr lang="en-US" sz="1350" dirty="0"/>
              <a:t> on key compound hits to identify on and off-target activity. </a:t>
            </a:r>
          </a:p>
          <a:p>
            <a:r>
              <a:rPr lang="en-US" sz="1350" dirty="0"/>
              <a:t>          Compare to competitor </a:t>
            </a:r>
            <a:r>
              <a:rPr lang="en-US" sz="1350" dirty="0" err="1"/>
              <a:t>Risdiplam</a:t>
            </a:r>
            <a:r>
              <a:rPr lang="en-US" sz="1350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B5E172-6FF4-B9AE-86F4-E11A8B0B7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997348"/>
              </p:ext>
            </p:extLst>
          </p:nvPr>
        </p:nvGraphicFramePr>
        <p:xfrm>
          <a:off x="3068160" y="1450545"/>
          <a:ext cx="1095483" cy="2181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Compounds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BIO-2196772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BIO-1949634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55594938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BIO-2207180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867669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BIO-2178782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6702267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BIO-2196895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671035813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BIO-2197306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6450950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BIO-2206678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52530381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BIO-2201042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246609094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BIO-2204984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0511062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BIO-2199562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5306251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BIO-2186827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1742342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Risdiplam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6798791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24817D-C69A-D710-8BEC-E7AD36175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90550"/>
              </p:ext>
            </p:extLst>
          </p:nvPr>
        </p:nvGraphicFramePr>
        <p:xfrm>
          <a:off x="4453583" y="1450546"/>
          <a:ext cx="1095483" cy="349568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Controls: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DMSO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BF5314-18B7-425B-8D76-578ED15EF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72016"/>
              </p:ext>
            </p:extLst>
          </p:nvPr>
        </p:nvGraphicFramePr>
        <p:xfrm>
          <a:off x="4453583" y="2039230"/>
          <a:ext cx="1095483" cy="102727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Cell model: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327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</a:rPr>
                        <a:t>GM09677c [SMA fibroblasts]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487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SHSY5Y [common to HTT program]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9190346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94EF06-E375-6909-6683-720F2ECCBEB0}"/>
              </a:ext>
            </a:extLst>
          </p:cNvPr>
          <p:cNvSpPr txBox="1"/>
          <p:nvPr/>
        </p:nvSpPr>
        <p:spPr>
          <a:xfrm>
            <a:off x="287547" y="3847222"/>
            <a:ext cx="842211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b="1" u="sng" dirty="0"/>
              <a:t>Samples: </a:t>
            </a:r>
            <a:r>
              <a:rPr lang="en-US" sz="1350" dirty="0"/>
              <a:t>4 replicates per sample, 2 doses per each of 12 compounds, 4 DMSO x 2 cell lines</a:t>
            </a:r>
          </a:p>
          <a:p>
            <a:r>
              <a:rPr lang="en-US" sz="1350" dirty="0"/>
              <a:t>**IC50 determined in GM09677c [qPCR screening] </a:t>
            </a:r>
          </a:p>
          <a:p>
            <a:r>
              <a:rPr lang="en-US" sz="1350" b="1" u="sng" dirty="0"/>
              <a:t>Total # Samples: 184</a:t>
            </a:r>
            <a:r>
              <a:rPr lang="en-US" sz="1350" dirty="0"/>
              <a:t>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651827-4EC1-A904-80E5-E4537608F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479224"/>
              </p:ext>
            </p:extLst>
          </p:nvPr>
        </p:nvGraphicFramePr>
        <p:xfrm>
          <a:off x="4453583" y="3095747"/>
          <a:ext cx="1095483" cy="524352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1095483">
                  <a:extLst>
                    <a:ext uri="{9D8B030D-6E8A-4147-A177-3AD203B41FA5}">
                      <a16:colId xmlns:a16="http://schemas.microsoft.com/office/drawing/2014/main" val="674009703"/>
                    </a:ext>
                  </a:extLst>
                </a:gridCol>
              </a:tblGrid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957986977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91967865"/>
                  </a:ext>
                </a:extLst>
              </a:tr>
              <a:tr h="16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10X_IC50</a:t>
                      </a: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41957693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E1E1B6-E45D-EAC7-8618-8318E7E046F7}"/>
              </a:ext>
            </a:extLst>
          </p:cNvPr>
          <p:cNvSpPr txBox="1"/>
          <p:nvPr/>
        </p:nvSpPr>
        <p:spPr>
          <a:xfrm>
            <a:off x="6313017" y="4792993"/>
            <a:ext cx="1683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Gallo]</a:t>
            </a:r>
          </a:p>
        </p:txBody>
      </p:sp>
    </p:spTree>
    <p:extLst>
      <p:ext uri="{BB962C8B-B14F-4D97-AF65-F5344CB8AC3E}">
        <p14:creationId xmlns:p14="http://schemas.microsoft.com/office/powerpoint/2010/main" val="40184653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FCA74-D090-4F79-8E01-E21C75600A5B}"/>
              </a:ext>
            </a:extLst>
          </p:cNvPr>
          <p:cNvSpPr txBox="1"/>
          <p:nvPr/>
        </p:nvSpPr>
        <p:spPr>
          <a:xfrm>
            <a:off x="57151" y="7883"/>
            <a:ext cx="85153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Genes with mismatches often have high PSI in DMSO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831CB7B-FD44-4B44-A3F6-BA2C37AB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84" y="1200150"/>
            <a:ext cx="2228850" cy="222885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96C163-ECBE-4DA5-B52F-2AADBB6C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98" y="1202121"/>
            <a:ext cx="2228850" cy="222885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FB89DAF-F68A-4F8B-935E-D8F3CCD6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762" y="1200150"/>
            <a:ext cx="2228850" cy="222885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2B461FF-5995-43C4-9E81-C82533EBF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2228850" cy="2228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0192E6-D446-4438-A27A-747612CFB252}"/>
              </a:ext>
            </a:extLst>
          </p:cNvPr>
          <p:cNvSpPr/>
          <p:nvPr/>
        </p:nvSpPr>
        <p:spPr>
          <a:xfrm>
            <a:off x="342900" y="884885"/>
            <a:ext cx="36576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iPSC-MN from HNDS0030-01 cell 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CCE42-ED49-4B67-BD9C-88B965918A97}"/>
              </a:ext>
            </a:extLst>
          </p:cNvPr>
          <p:cNvSpPr/>
          <p:nvPr/>
        </p:nvSpPr>
        <p:spPr>
          <a:xfrm>
            <a:off x="3880289" y="1315406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(1x EC50)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BA1E0-D9A0-4E88-9C0A-4079A7803379}"/>
              </a:ext>
            </a:extLst>
          </p:cNvPr>
          <p:cNvSpPr/>
          <p:nvPr/>
        </p:nvSpPr>
        <p:spPr>
          <a:xfrm>
            <a:off x="8286750" y="1320085"/>
            <a:ext cx="800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(10x EC50)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26DB7-27B4-4457-A4EB-D1BB3EC2ADBE}"/>
              </a:ext>
            </a:extLst>
          </p:cNvPr>
          <p:cNvSpPr/>
          <p:nvPr/>
        </p:nvSpPr>
        <p:spPr>
          <a:xfrm rot="16200000">
            <a:off x="8075322" y="2620683"/>
            <a:ext cx="10287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/>
              <a:t>Num.mismatch</a:t>
            </a:r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442F-04B8-49C6-9641-92991764F534}"/>
              </a:ext>
            </a:extLst>
          </p:cNvPr>
          <p:cNvSpPr/>
          <p:nvPr/>
        </p:nvSpPr>
        <p:spPr>
          <a:xfrm>
            <a:off x="7429500" y="1943100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=0.3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DCB2C-973E-4660-B96A-2C10FF732EC6}"/>
              </a:ext>
            </a:extLst>
          </p:cNvPr>
          <p:cNvSpPr/>
          <p:nvPr/>
        </p:nvSpPr>
        <p:spPr>
          <a:xfrm>
            <a:off x="7811614" y="2516807"/>
            <a:ext cx="66264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=-0.3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A963D-38CC-4022-993F-C4C42AA40628}"/>
              </a:ext>
            </a:extLst>
          </p:cNvPr>
          <p:cNvSpPr/>
          <p:nvPr/>
        </p:nvSpPr>
        <p:spPr>
          <a:xfrm>
            <a:off x="8110930" y="3198167"/>
            <a:ext cx="6626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(DMSO)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54F72-926B-4DA2-ACB5-DE5B54A7F8ED}"/>
              </a:ext>
            </a:extLst>
          </p:cNvPr>
          <p:cNvSpPr/>
          <p:nvPr/>
        </p:nvSpPr>
        <p:spPr>
          <a:xfrm rot="16200000">
            <a:off x="6444127" y="1567411"/>
            <a:ext cx="7431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(</a:t>
            </a:r>
            <a:r>
              <a:rPr lang="en-US" sz="1050" dirty="0" err="1"/>
              <a:t>risdiplam</a:t>
            </a:r>
            <a:r>
              <a:rPr lang="en-US" sz="105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29ED1-03D5-4E06-B812-36AA8ABEEA3F}"/>
              </a:ext>
            </a:extLst>
          </p:cNvPr>
          <p:cNvSpPr/>
          <p:nvPr/>
        </p:nvSpPr>
        <p:spPr>
          <a:xfrm>
            <a:off x="159377" y="3604866"/>
            <a:ext cx="882524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Many of genes with &lt; 2 mismatches (</a:t>
            </a:r>
            <a:r>
              <a:rPr lang="en-US" sz="1350" dirty="0">
                <a:solidFill>
                  <a:srgbClr val="4141FF"/>
                </a:solidFill>
              </a:rPr>
              <a:t>blue</a:t>
            </a:r>
            <a:r>
              <a:rPr lang="en-US" sz="1350" dirty="0">
                <a:solidFill>
                  <a:schemeClr val="bg1"/>
                </a:solidFill>
              </a:rPr>
              <a:t> and </a:t>
            </a:r>
            <a:r>
              <a:rPr lang="en-US" sz="1350" dirty="0">
                <a:solidFill>
                  <a:srgbClr val="005C83"/>
                </a:solidFill>
              </a:rPr>
              <a:t>teal</a:t>
            </a:r>
            <a:r>
              <a:rPr lang="en-US" sz="1350" dirty="0">
                <a:solidFill>
                  <a:schemeClr val="bg1"/>
                </a:solidFill>
              </a:rPr>
              <a:t> )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&lt;0.5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(1.1) Genes with &lt;2 mismatches often have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&gt;0.3  (as in slide 18)</a:t>
            </a:r>
          </a:p>
          <a:p>
            <a:pPr marL="257175" indent="-257175">
              <a:buAutoNum type="arabicParenBoth"/>
            </a:pPr>
            <a:r>
              <a:rPr lang="en-US" sz="1350" dirty="0">
                <a:solidFill>
                  <a:schemeClr val="bg1"/>
                </a:solidFill>
              </a:rPr>
              <a:t>Most of the genes with &gt;3 mismatches (</a:t>
            </a:r>
            <a:r>
              <a:rPr lang="en-US" sz="1350" dirty="0" err="1">
                <a:solidFill>
                  <a:srgbClr val="FFDFAC"/>
                </a:solidFill>
              </a:rPr>
              <a:t>orange</a:t>
            </a:r>
            <a:r>
              <a:rPr lang="en-US" sz="1350" dirty="0" err="1">
                <a:solidFill>
                  <a:schemeClr val="bg1"/>
                </a:solidFill>
              </a:rPr>
              <a:t>~</a:t>
            </a:r>
            <a:r>
              <a:rPr lang="en-US" sz="1350" dirty="0" err="1">
                <a:solidFill>
                  <a:srgbClr val="FF0000"/>
                </a:solidFill>
              </a:rPr>
              <a:t>red</a:t>
            </a:r>
            <a:r>
              <a:rPr lang="en-US" sz="1350" dirty="0">
                <a:solidFill>
                  <a:srgbClr val="FF0000"/>
                </a:solidFill>
              </a:rPr>
              <a:t>)</a:t>
            </a:r>
            <a:r>
              <a:rPr lang="en-US" sz="1350" dirty="0">
                <a:solidFill>
                  <a:schemeClr val="bg1"/>
                </a:solidFill>
              </a:rPr>
              <a:t> have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 &gt; 0.8, hence only have ~0.2 </a:t>
            </a:r>
            <a:r>
              <a:rPr lang="en-US" sz="1350" dirty="0" err="1">
                <a:solidFill>
                  <a:schemeClr val="bg1"/>
                </a:solidFill>
              </a:rPr>
              <a:t>dPSI</a:t>
            </a:r>
            <a:r>
              <a:rPr lang="en-US" sz="1350" dirty="0">
                <a:solidFill>
                  <a:schemeClr val="bg1"/>
                </a:solidFill>
              </a:rPr>
              <a:t> room to change.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(2.1) This is consistent with “G|GT” – the ‘canonical’ site -  that appears for genes with &gt; 3 mismatches. </a:t>
            </a:r>
          </a:p>
          <a:p>
            <a:pPr lvl="1"/>
            <a:r>
              <a:rPr lang="en-US" sz="1350" dirty="0">
                <a:solidFill>
                  <a:schemeClr val="bg1"/>
                </a:solidFill>
              </a:rPr>
              <a:t>(2.2) At 10x EC50, some of genes with &gt;3 matches also have low </a:t>
            </a:r>
            <a:r>
              <a:rPr lang="en-US" sz="1350" dirty="0" err="1">
                <a:solidFill>
                  <a:schemeClr val="bg1"/>
                </a:solidFill>
              </a:rPr>
              <a:t>PSI_ref</a:t>
            </a:r>
            <a:r>
              <a:rPr lang="en-US" sz="1350" dirty="0">
                <a:solidFill>
                  <a:schemeClr val="bg1"/>
                </a:solidFill>
              </a:rPr>
              <a:t>, and low </a:t>
            </a:r>
            <a:r>
              <a:rPr lang="en-US" sz="1350" dirty="0" err="1">
                <a:solidFill>
                  <a:schemeClr val="bg1"/>
                </a:solidFill>
              </a:rPr>
              <a:t>PSI_alt</a:t>
            </a:r>
            <a:r>
              <a:rPr lang="en-US" sz="1350" dirty="0">
                <a:solidFill>
                  <a:schemeClr val="bg1"/>
                </a:solidFill>
              </a:rPr>
              <a:t>. </a:t>
            </a:r>
          </a:p>
          <a:p>
            <a:pPr lvl="1"/>
            <a:endParaRPr lang="en-US" sz="1350" dirty="0">
              <a:solidFill>
                <a:schemeClr val="bg1"/>
              </a:solidFill>
            </a:endParaRPr>
          </a:p>
          <a:p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6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B5634C-8ADE-4119-A155-B961CC1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51" y="857250"/>
            <a:ext cx="1673760" cy="1740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57150" y="29602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Off-targets can have mismatched motifs, across all doses of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in iPSC-MN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3223-9B5C-4BD6-85F2-F8034EA2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1" y="2396568"/>
            <a:ext cx="1595477" cy="1763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C7BCC-2051-45C2-BF07-5693E480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237" y="887790"/>
            <a:ext cx="1569383" cy="17781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D833B-06F4-4390-B988-D78E87DC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439" y="2423126"/>
            <a:ext cx="1591750" cy="173340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45611" y="1269131"/>
            <a:ext cx="868790" cy="1828800"/>
            <a:chOff x="6815406" y="2532471"/>
            <a:chExt cx="1158386" cy="2438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</a:t>
              </a:r>
              <a:r>
                <a:rPr lang="en-US" sz="1350" dirty="0" err="1">
                  <a:solidFill>
                    <a:schemeClr val="bg1"/>
                  </a:solidFill>
                </a:rPr>
                <a:t>AnGAGTAAG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57150" y="4229100"/>
            <a:ext cx="5037240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1. 0.1 vs 0.3: Low </a:t>
            </a:r>
            <a:r>
              <a:rPr lang="en-US" sz="1200" dirty="0" err="1">
                <a:solidFill>
                  <a:schemeClr val="bg1"/>
                </a:solidFill>
              </a:rPr>
              <a:t>dPSI</a:t>
            </a:r>
            <a:r>
              <a:rPr lang="en-US" sz="1200" dirty="0">
                <a:solidFill>
                  <a:schemeClr val="bg1"/>
                </a:solidFill>
              </a:rPr>
              <a:t> threshold allows more fraction of mismatched motifs </a:t>
            </a:r>
          </a:p>
          <a:p>
            <a:pPr>
              <a:spcAft>
                <a:spcPts val="450"/>
              </a:spcAft>
            </a:pPr>
            <a:r>
              <a:rPr lang="en-US" sz="1200" dirty="0">
                <a:solidFill>
                  <a:schemeClr val="bg1"/>
                </a:solidFill>
              </a:rPr>
              <a:t>             =&gt; mismatched motifs have lower probability of getting spliced.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2. Across dose: Fraction of </a:t>
            </a:r>
            <a:r>
              <a:rPr lang="en-US" sz="1200" dirty="0" err="1">
                <a:solidFill>
                  <a:schemeClr val="bg1"/>
                </a:solidFill>
              </a:rPr>
              <a:t>num.mismatch</a:t>
            </a:r>
            <a:r>
              <a:rPr lang="en-US" sz="1200" dirty="0">
                <a:solidFill>
                  <a:schemeClr val="bg1"/>
                </a:solidFill>
              </a:rPr>
              <a:t> do not change much as a </a:t>
            </a:r>
            <a:r>
              <a:rPr lang="en-US" sz="1200" dirty="0" err="1">
                <a:solidFill>
                  <a:schemeClr val="bg1"/>
                </a:solidFill>
              </a:rPr>
              <a:t>fnc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of increasing dose =&gt; </a:t>
            </a:r>
            <a:r>
              <a:rPr lang="en-US" sz="1200" i="1" dirty="0">
                <a:solidFill>
                  <a:schemeClr val="bg1"/>
                </a:solidFill>
                <a:sym typeface="Wingdings" panose="05000000000000000000" pitchFamily="2" charset="2"/>
              </a:rPr>
              <a:t>off-target motifs are expected to have similar EC50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205" y="1651840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2496" y="802602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3391" y="2965357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391" y="1233447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1064" y="2088903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7477" y="2521627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1764" y="3404031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5469376" y="377190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5462514" y="608940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837444-A9E6-41D8-BE3D-DF084259D84D}"/>
              </a:ext>
            </a:extLst>
          </p:cNvPr>
          <p:cNvSpPr txBox="1"/>
          <p:nvPr/>
        </p:nvSpPr>
        <p:spPr>
          <a:xfrm>
            <a:off x="6629401" y="1213225"/>
            <a:ext cx="2457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Position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1~2 : always GT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-1 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G, canonical 5’ss?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3~5 : AAG fades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-3: A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N</a:t>
            </a:r>
            <a:r>
              <a:rPr lang="en-US" sz="1200" dirty="0">
                <a:solidFill>
                  <a:schemeClr val="bg1"/>
                </a:solidFill>
              </a:rPr>
              <a:t> from 1 mismatch 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A33501-3E32-4936-8998-18940159BE15}"/>
              </a:ext>
            </a:extLst>
          </p:cNvPr>
          <p:cNvGrpSpPr/>
          <p:nvPr/>
        </p:nvGrpSpPr>
        <p:grpSpPr>
          <a:xfrm>
            <a:off x="6914653" y="4316538"/>
            <a:ext cx="1894291" cy="880921"/>
            <a:chOff x="1425169" y="4877093"/>
            <a:chExt cx="4030030" cy="21235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4CE151-E756-41A5-B3D5-C62B00AAE34D}"/>
                </a:ext>
              </a:extLst>
            </p:cNvPr>
            <p:cNvCxnSpPr/>
            <p:nvPr/>
          </p:nvCxnSpPr>
          <p:spPr>
            <a:xfrm>
              <a:off x="2178603" y="6277268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05A4CB-C1F2-4027-B742-7095E2C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803" y="4877093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FDEB95-AC59-413B-AD8C-F6D43343071E}"/>
                </a:ext>
              </a:extLst>
            </p:cNvPr>
            <p:cNvSpPr txBox="1"/>
            <p:nvPr/>
          </p:nvSpPr>
          <p:spPr>
            <a:xfrm>
              <a:off x="4333970" y="6277266"/>
              <a:ext cx="1121229" cy="72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53D8E8-BA62-4100-8953-2583966BF515}"/>
                </a:ext>
              </a:extLst>
            </p:cNvPr>
            <p:cNvSpPr txBox="1"/>
            <p:nvPr/>
          </p:nvSpPr>
          <p:spPr>
            <a:xfrm rot="16200000">
              <a:off x="1390950" y="5143610"/>
              <a:ext cx="1148829" cy="108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>
                  <a:solidFill>
                    <a:schemeClr val="bg1"/>
                  </a:solidFill>
                </a:rPr>
                <a:t>dPSI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8DFDCDB3-7E2D-43ED-8182-FE65A0143626}"/>
                </a:ext>
              </a:extLst>
            </p:cNvPr>
            <p:cNvSpPr/>
            <p:nvPr/>
          </p:nvSpPr>
          <p:spPr>
            <a:xfrm>
              <a:off x="2283379" y="4991393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: Shape 17">
              <a:extLst>
                <a:ext uri="{FF2B5EF4-FFF2-40B4-BE49-F238E27FC236}">
                  <a16:creationId xmlns:a16="http://schemas.microsoft.com/office/drawing/2014/main" id="{B4A24F3B-6053-4CC8-8C11-C45B1F730ADF}"/>
                </a:ext>
              </a:extLst>
            </p:cNvPr>
            <p:cNvSpPr/>
            <p:nvPr/>
          </p:nvSpPr>
          <p:spPr>
            <a:xfrm>
              <a:off x="2369103" y="4987007"/>
              <a:ext cx="2752718" cy="1276350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916B7C7-A5F5-4ACE-B92B-79FE9BEBC37E}"/>
                </a:ext>
              </a:extLst>
            </p:cNvPr>
            <p:cNvSpPr/>
            <p:nvPr/>
          </p:nvSpPr>
          <p:spPr>
            <a:xfrm>
              <a:off x="2588179" y="4987143"/>
              <a:ext cx="2638424" cy="1280600"/>
            </a:xfrm>
            <a:custGeom>
              <a:avLst/>
              <a:gdLst>
                <a:gd name="connsiteX0" fmla="*/ 0 w 2847975"/>
                <a:gd name="connsiteY0" fmla="*/ 1280600 h 1280600"/>
                <a:gd name="connsiteX1" fmla="*/ 1104900 w 2847975"/>
                <a:gd name="connsiteY1" fmla="*/ 1232975 h 1280600"/>
                <a:gd name="connsiteX2" fmla="*/ 1447800 w 2847975"/>
                <a:gd name="connsiteY2" fmla="*/ 1004375 h 1280600"/>
                <a:gd name="connsiteX3" fmla="*/ 1790700 w 2847975"/>
                <a:gd name="connsiteY3" fmla="*/ 147125 h 1280600"/>
                <a:gd name="connsiteX4" fmla="*/ 2162175 w 2847975"/>
                <a:gd name="connsiteY4" fmla="*/ 13775 h 1280600"/>
                <a:gd name="connsiteX5" fmla="*/ 2847975 w 2847975"/>
                <a:gd name="connsiteY5" fmla="*/ 4250 h 1280600"/>
                <a:gd name="connsiteX6" fmla="*/ 2847975 w 2847975"/>
                <a:gd name="connsiteY6" fmla="*/ 4250 h 12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975" h="1280600">
                  <a:moveTo>
                    <a:pt x="0" y="1280600"/>
                  </a:moveTo>
                  <a:cubicBezTo>
                    <a:pt x="431800" y="1279806"/>
                    <a:pt x="863600" y="1279012"/>
                    <a:pt x="1104900" y="1232975"/>
                  </a:cubicBezTo>
                  <a:cubicBezTo>
                    <a:pt x="1346200" y="1186938"/>
                    <a:pt x="1333500" y="1185350"/>
                    <a:pt x="1447800" y="1004375"/>
                  </a:cubicBezTo>
                  <a:cubicBezTo>
                    <a:pt x="1562100" y="823400"/>
                    <a:pt x="1671638" y="312225"/>
                    <a:pt x="1790700" y="147125"/>
                  </a:cubicBezTo>
                  <a:cubicBezTo>
                    <a:pt x="1909762" y="-17975"/>
                    <a:pt x="1985963" y="37587"/>
                    <a:pt x="2162175" y="13775"/>
                  </a:cubicBezTo>
                  <a:cubicBezTo>
                    <a:pt x="2338387" y="-10037"/>
                    <a:pt x="2847975" y="4250"/>
                    <a:pt x="2847975" y="4250"/>
                  </a:cubicBezTo>
                  <a:lnTo>
                    <a:pt x="2847975" y="425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C1778BC5-366E-42D3-A892-FA4A642E2495}"/>
                </a:ext>
              </a:extLst>
            </p:cNvPr>
            <p:cNvSpPr/>
            <p:nvPr/>
          </p:nvSpPr>
          <p:spPr>
            <a:xfrm rot="10800000">
              <a:off x="2540560" y="4981869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E89D-ED16-4647-928B-D76133087FBD}"/>
              </a:ext>
            </a:extLst>
          </p:cNvPr>
          <p:cNvGrpSpPr/>
          <p:nvPr/>
        </p:nvGrpSpPr>
        <p:grpSpPr>
          <a:xfrm>
            <a:off x="5082848" y="4335289"/>
            <a:ext cx="1778876" cy="857838"/>
            <a:chOff x="7233311" y="4936386"/>
            <a:chExt cx="3784488" cy="2067906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4C2113-4767-497C-8208-87AAF5298CD0}"/>
                </a:ext>
              </a:extLst>
            </p:cNvPr>
            <p:cNvCxnSpPr/>
            <p:nvPr/>
          </p:nvCxnSpPr>
          <p:spPr>
            <a:xfrm>
              <a:off x="7741202" y="6336561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70E3CA8-83AF-4A85-9C8F-3C405ED9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402" y="4936386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50D578-1400-41CB-9D56-BC50C47BA83D}"/>
                </a:ext>
              </a:extLst>
            </p:cNvPr>
            <p:cNvSpPr txBox="1"/>
            <p:nvPr/>
          </p:nvSpPr>
          <p:spPr>
            <a:xfrm>
              <a:off x="9896564" y="6336558"/>
              <a:ext cx="1121235" cy="66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437849-66A4-4475-8D29-6F43D3E8EE58}"/>
                </a:ext>
              </a:extLst>
            </p:cNvPr>
            <p:cNvSpPr txBox="1"/>
            <p:nvPr/>
          </p:nvSpPr>
          <p:spPr>
            <a:xfrm rot="16200000">
              <a:off x="6872583" y="5630484"/>
              <a:ext cx="1310760" cy="58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</a:rPr>
                <a:t>dPSI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31">
              <a:extLst>
                <a:ext uri="{FF2B5EF4-FFF2-40B4-BE49-F238E27FC236}">
                  <a16:creationId xmlns:a16="http://schemas.microsoft.com/office/drawing/2014/main" id="{A8B4670E-C2F3-488B-A13D-E7BE5E8B6D94}"/>
                </a:ext>
              </a:extLst>
            </p:cNvPr>
            <p:cNvSpPr/>
            <p:nvPr/>
          </p:nvSpPr>
          <p:spPr>
            <a:xfrm>
              <a:off x="7931702" y="6098436"/>
              <a:ext cx="2752718" cy="224213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FEDFA863-0BE4-44ED-A1DB-710A6D9F9625}"/>
                </a:ext>
              </a:extLst>
            </p:cNvPr>
            <p:cNvSpPr/>
            <p:nvPr/>
          </p:nvSpPr>
          <p:spPr>
            <a:xfrm>
              <a:off x="7917413" y="5793635"/>
              <a:ext cx="2752718" cy="542927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337FA7D0-D3A3-4B29-92B1-73A1D250AC6C}"/>
                </a:ext>
              </a:extLst>
            </p:cNvPr>
            <p:cNvSpPr/>
            <p:nvPr/>
          </p:nvSpPr>
          <p:spPr>
            <a:xfrm>
              <a:off x="7945988" y="5412635"/>
              <a:ext cx="2752718" cy="904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7408B164-A003-4532-8014-8FF45071BE67}"/>
                </a:ext>
              </a:extLst>
            </p:cNvPr>
            <p:cNvSpPr/>
            <p:nvPr/>
          </p:nvSpPr>
          <p:spPr>
            <a:xfrm>
              <a:off x="7974563" y="5031635"/>
              <a:ext cx="2752718" cy="1285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CE6A2CC-14BD-4E06-8A2F-300EBE108A64}"/>
              </a:ext>
            </a:extLst>
          </p:cNvPr>
          <p:cNvSpPr txBox="1"/>
          <p:nvPr/>
        </p:nvSpPr>
        <p:spPr>
          <a:xfrm>
            <a:off x="6800011" y="4424931"/>
            <a:ext cx="345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6547130" y="4078429"/>
            <a:ext cx="1020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speculation: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7051500" y="4237328"/>
            <a:ext cx="2035350" cy="89890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1C607C-F873-433A-9A56-EA26A0E1472C}"/>
              </a:ext>
            </a:extLst>
          </p:cNvPr>
          <p:cNvSpPr txBox="1"/>
          <p:nvPr/>
        </p:nvSpPr>
        <p:spPr>
          <a:xfrm>
            <a:off x="5181133" y="3912123"/>
            <a:ext cx="1791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HTT:   CAGAGTAAGGGGG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DD0AA4-2C13-48F6-9872-1ECB8DA0FDFC}"/>
              </a:ext>
            </a:extLst>
          </p:cNvPr>
          <p:cNvCxnSpPr/>
          <p:nvPr/>
        </p:nvCxnSpPr>
        <p:spPr>
          <a:xfrm>
            <a:off x="5929313" y="765456"/>
            <a:ext cx="0" cy="29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42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20451" y="1770913"/>
            <a:ext cx="1232092" cy="1828800"/>
            <a:chOff x="6815406" y="2532471"/>
            <a:chExt cx="1642788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13117"/>
              <a:ext cx="24384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sz="1350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546574"/>
              <a:chOff x="6790458" y="2967139"/>
              <a:chExt cx="619992" cy="115312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246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13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900" y="1857158"/>
            <a:ext cx="1082861" cy="38235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191" y="665020"/>
            <a:ext cx="1068907" cy="37955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086" y="3668473"/>
            <a:ext cx="1074489" cy="368396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087" y="1246534"/>
            <a:ext cx="1071698" cy="365606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5760" y="2450524"/>
            <a:ext cx="1096816" cy="360023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2172" y="3039823"/>
            <a:ext cx="1068907" cy="368396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459" y="4256808"/>
            <a:ext cx="1066116" cy="37676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5667210" y="4619289"/>
            <a:ext cx="98857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4102468" y="4066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31991" y="797649"/>
            <a:ext cx="181110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90702:   </a:t>
            </a:r>
            <a:r>
              <a:rPr lang="en-US" sz="1350" dirty="0" err="1">
                <a:solidFill>
                  <a:schemeClr val="bg1"/>
                </a:solidFill>
              </a:rPr>
              <a:t>nnGAGTAnG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LMI070: </a:t>
            </a:r>
            <a:r>
              <a:rPr lang="en-US" sz="1350" dirty="0" err="1">
                <a:solidFill>
                  <a:schemeClr val="bg1"/>
                </a:solidFill>
              </a:rPr>
              <a:t>nAGAGTAnG</a:t>
            </a:r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RG7916: </a:t>
            </a:r>
            <a:r>
              <a:rPr lang="en-US" sz="1350" dirty="0" err="1">
                <a:solidFill>
                  <a:schemeClr val="bg1"/>
                </a:solidFill>
              </a:rPr>
              <a:t>AnGAGTAAG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1519755" y="4905963"/>
            <a:ext cx="652447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4193503"/>
            <a:ext cx="1291655" cy="553567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3590067"/>
            <a:ext cx="1291655" cy="553567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993173"/>
            <a:ext cx="1291655" cy="553567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2393278"/>
            <a:ext cx="1291655" cy="553567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1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794320"/>
            <a:ext cx="1291655" cy="553567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1193128"/>
            <a:ext cx="1291655" cy="553567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25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87" y="591322"/>
            <a:ext cx="1291655" cy="55356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2939827" y="4912030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4196420" y="4906636"/>
            <a:ext cx="722465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2753085" y="40005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395637" y="1600270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4106959" y="4762361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2754819" y="4786746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390146" y="4750447"/>
            <a:ext cx="1066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5429251" y="4866786"/>
            <a:ext cx="1464491" cy="25391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6800850" y="1342808"/>
            <a:ext cx="222797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1. Similar progression across all three compounds: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1~2: GT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-1: A-&gt;G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3~5: AAG fades</a:t>
            </a:r>
          </a:p>
          <a:p>
            <a:endParaRPr lang="en-US" sz="1350" dirty="0">
              <a:solidFill>
                <a:schemeClr val="bg1"/>
              </a:solidFill>
            </a:endParaRPr>
          </a:p>
          <a:p>
            <a:r>
              <a:rPr lang="en-US" sz="1350" dirty="0">
                <a:solidFill>
                  <a:schemeClr val="bg1"/>
                </a:solidFill>
              </a:rPr>
              <a:t>2. Differences: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-2: 90727 and LMI070 have 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     stronger G-&gt; A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-3: A in LMI070</a:t>
            </a:r>
          </a:p>
          <a:p>
            <a:r>
              <a:rPr lang="en-US" sz="1350" dirty="0">
                <a:solidFill>
                  <a:schemeClr val="bg1"/>
                </a:solidFill>
              </a:rPr>
              <a:t>   -4: A in RG7916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57150" y="1"/>
            <a:ext cx="88582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BIO90702, </a:t>
            </a:r>
            <a:r>
              <a:rPr lang="en-US" sz="2700" b="1" dirty="0" err="1">
                <a:solidFill>
                  <a:schemeClr val="bg1"/>
                </a:solidFill>
              </a:rPr>
              <a:t>Branaplam</a:t>
            </a:r>
            <a:r>
              <a:rPr lang="en-US" sz="2700" b="1" dirty="0">
                <a:solidFill>
                  <a:schemeClr val="bg1"/>
                </a:solidFill>
              </a:rPr>
              <a:t>, and </a:t>
            </a:r>
            <a:r>
              <a:rPr lang="en-US" sz="2700" b="1" dirty="0" err="1">
                <a:solidFill>
                  <a:schemeClr val="bg1"/>
                </a:solidFill>
              </a:rPr>
              <a:t>Risdiplam</a:t>
            </a:r>
            <a:r>
              <a:rPr lang="en-US" sz="2700" b="1" dirty="0">
                <a:solidFill>
                  <a:schemeClr val="bg1"/>
                </a:solidFill>
              </a:rPr>
              <a:t> share GAG|TAAG motif</a:t>
            </a:r>
          </a:p>
        </p:txBody>
      </p:sp>
    </p:spTree>
    <p:extLst>
      <p:ext uri="{BB962C8B-B14F-4D97-AF65-F5344CB8AC3E}">
        <p14:creationId xmlns:p14="http://schemas.microsoft.com/office/powerpoint/2010/main" val="2097794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AFE6E-0D10-41E7-90FB-0516AC84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738" y="3653719"/>
            <a:ext cx="1807369" cy="957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3E21E-1087-4C12-B64B-E5D2C4689902}"/>
              </a:ext>
            </a:extLst>
          </p:cNvPr>
          <p:cNvSpPr txBox="1"/>
          <p:nvPr/>
        </p:nvSpPr>
        <p:spPr>
          <a:xfrm>
            <a:off x="0" y="1"/>
            <a:ext cx="297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</a:rPr>
              <a:t>Compound Alias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3C244-FA20-4D9D-8605-41A23AA972FC}"/>
              </a:ext>
            </a:extLst>
          </p:cNvPr>
          <p:cNvSpPr txBox="1"/>
          <p:nvPr/>
        </p:nvSpPr>
        <p:spPr>
          <a:xfrm>
            <a:off x="1493046" y="899479"/>
            <a:ext cx="15787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BIO-1790727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D20CE-479A-4C60-9EBB-D3DDA8E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33" y="2147206"/>
            <a:ext cx="1814513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18E1-C2CE-4A68-8C30-8E3EB712F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406" y="1859426"/>
            <a:ext cx="1779026" cy="115591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E0E99-ED3D-4164-8B05-7812B53F44A5}"/>
              </a:ext>
            </a:extLst>
          </p:cNvPr>
          <p:cNvSpPr txBox="1"/>
          <p:nvPr/>
        </p:nvSpPr>
        <p:spPr>
          <a:xfrm>
            <a:off x="1480455" y="1806441"/>
            <a:ext cx="2771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LMI070, </a:t>
            </a:r>
            <a:r>
              <a:rPr lang="en-US" sz="1500" dirty="0" err="1">
                <a:solidFill>
                  <a:schemeClr val="bg1"/>
                </a:solidFill>
              </a:rPr>
              <a:t>Branaplam</a:t>
            </a:r>
            <a:r>
              <a:rPr lang="en-US" sz="1500" dirty="0">
                <a:solidFill>
                  <a:schemeClr val="bg1"/>
                </a:solidFill>
              </a:rPr>
              <a:t>, NVS-SM1, BIO-1755497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3F8E00-BCC2-4E53-979F-35682DED01D7}"/>
              </a:ext>
            </a:extLst>
          </p:cNvPr>
          <p:cNvSpPr txBox="1"/>
          <p:nvPr/>
        </p:nvSpPr>
        <p:spPr>
          <a:xfrm>
            <a:off x="1524005" y="3370444"/>
            <a:ext cx="2184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RG7916, </a:t>
            </a:r>
            <a:r>
              <a:rPr lang="en-US" sz="1500" dirty="0" err="1">
                <a:solidFill>
                  <a:schemeClr val="bg1"/>
                </a:solidFill>
              </a:rPr>
              <a:t>Risdiplam</a:t>
            </a:r>
            <a:r>
              <a:rPr lang="en-US" sz="1500" dirty="0">
                <a:solidFill>
                  <a:schemeClr val="bg1"/>
                </a:solidFill>
              </a:rPr>
              <a:t>, </a:t>
            </a:r>
          </a:p>
          <a:p>
            <a:r>
              <a:rPr lang="en-US" sz="1500" dirty="0">
                <a:solidFill>
                  <a:schemeClr val="bg1"/>
                </a:solidFill>
              </a:rPr>
              <a:t>BIO-1949634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3D71F-B858-4D21-8D20-101A8FF1AAA5}"/>
              </a:ext>
            </a:extLst>
          </p:cNvPr>
          <p:cNvSpPr txBox="1"/>
          <p:nvPr/>
        </p:nvSpPr>
        <p:spPr>
          <a:xfrm>
            <a:off x="5730845" y="2051462"/>
            <a:ext cx="10092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SMN-C3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A4066-94E3-499F-BDA7-EBFC05329EA1}"/>
              </a:ext>
            </a:extLst>
          </p:cNvPr>
          <p:cNvSpPr/>
          <p:nvPr/>
        </p:nvSpPr>
        <p:spPr>
          <a:xfrm>
            <a:off x="1336222" y="773767"/>
            <a:ext cx="2771775" cy="4198283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6B9435-9618-46E0-9E50-B3B60E1CABEE}"/>
              </a:ext>
            </a:extLst>
          </p:cNvPr>
          <p:cNvSpPr txBox="1"/>
          <p:nvPr/>
        </p:nvSpPr>
        <p:spPr>
          <a:xfrm>
            <a:off x="1798524" y="400050"/>
            <a:ext cx="226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3D69B"/>
                </a:solidFill>
              </a:rPr>
              <a:t>Current experiment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11896F-9FC0-40A0-882D-D4B0B3227086}"/>
              </a:ext>
            </a:extLst>
          </p:cNvPr>
          <p:cNvSpPr/>
          <p:nvPr/>
        </p:nvSpPr>
        <p:spPr>
          <a:xfrm>
            <a:off x="1387926" y="1761556"/>
            <a:ext cx="6275619" cy="1381586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CEB7A-F795-48E4-A097-286234F18255}"/>
              </a:ext>
            </a:extLst>
          </p:cNvPr>
          <p:cNvSpPr txBox="1"/>
          <p:nvPr/>
        </p:nvSpPr>
        <p:spPr>
          <a:xfrm>
            <a:off x="5812131" y="1407122"/>
            <a:ext cx="193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89A5C6"/>
                </a:solidFill>
              </a:rPr>
              <a:t>Sivaramakrishnan</a:t>
            </a:r>
            <a:endParaRPr lang="en-US" dirty="0">
              <a:solidFill>
                <a:srgbClr val="89A5C6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39DAD5-FB87-456B-8457-EBC2830A555A}"/>
              </a:ext>
            </a:extLst>
          </p:cNvPr>
          <p:cNvSpPr/>
          <p:nvPr/>
        </p:nvSpPr>
        <p:spPr>
          <a:xfrm>
            <a:off x="1423305" y="3425190"/>
            <a:ext cx="6283775" cy="1342754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453DF-FF17-4645-8F9B-23336B2C07B4}"/>
              </a:ext>
            </a:extLst>
          </p:cNvPr>
          <p:cNvSpPr txBox="1"/>
          <p:nvPr/>
        </p:nvSpPr>
        <p:spPr>
          <a:xfrm>
            <a:off x="5831181" y="3131348"/>
            <a:ext cx="736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66"/>
                </a:solidFill>
              </a:rPr>
              <a:t>Ratni</a:t>
            </a:r>
            <a:endParaRPr lang="en-US" dirty="0">
              <a:solidFill>
                <a:srgbClr val="FF006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12BC6-8607-471E-81CB-19B8FC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592" y="3459157"/>
            <a:ext cx="1868089" cy="12059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697E80-77FF-4613-A610-EAA1B4049ABD}"/>
              </a:ext>
            </a:extLst>
          </p:cNvPr>
          <p:cNvSpPr txBox="1"/>
          <p:nvPr/>
        </p:nvSpPr>
        <p:spPr>
          <a:xfrm>
            <a:off x="5623476" y="3503679"/>
            <a:ext cx="1550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2”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F1B7F-896F-4F34-8F15-DF1ECE2675FB}"/>
              </a:ext>
            </a:extLst>
          </p:cNvPr>
          <p:cNvSpPr txBox="1"/>
          <p:nvPr/>
        </p:nvSpPr>
        <p:spPr>
          <a:xfrm>
            <a:off x="5660306" y="1822221"/>
            <a:ext cx="1469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66"/>
                </a:solidFill>
              </a:rPr>
              <a:t>“Compound 10”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EBD4-4872-4926-99A9-052C644ECA66}"/>
              </a:ext>
            </a:extLst>
          </p:cNvPr>
          <p:cNvSpPr txBox="1"/>
          <p:nvPr/>
        </p:nvSpPr>
        <p:spPr>
          <a:xfrm>
            <a:off x="5674858" y="3737981"/>
            <a:ext cx="12715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RG7800</a:t>
            </a:r>
          </a:p>
        </p:txBody>
      </p:sp>
    </p:spTree>
    <p:extLst>
      <p:ext uri="{BB962C8B-B14F-4D97-AF65-F5344CB8AC3E}">
        <p14:creationId xmlns:p14="http://schemas.microsoft.com/office/powerpoint/2010/main" val="34265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0BF-BCD9-70DE-FBE8-92DA4B6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8" y="153484"/>
            <a:ext cx="8568908" cy="513266"/>
          </a:xfrm>
        </p:spPr>
        <p:txBody>
          <a:bodyPr anchor="t">
            <a:normAutofit/>
          </a:bodyPr>
          <a:lstStyle/>
          <a:p>
            <a:r>
              <a:rPr lang="en-US" dirty="0"/>
              <a:t>Analysis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2D4A9-F578-1224-B4EB-D6B873FB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</p:spPr>
        <p:txBody>
          <a:bodyPr anchor="b">
            <a:normAutofit/>
          </a:bodyPr>
          <a:lstStyle/>
          <a:p>
            <a:pPr>
              <a:spcAft>
                <a:spcPts val="450"/>
              </a:spcAft>
            </a:pPr>
            <a:fld id="{AD6BAA4E-5F47-E640-8B90-67FB6D90528D}" type="slidenum">
              <a:rPr lang="en-US" smtClean="0"/>
              <a:pPr>
                <a:spcAft>
                  <a:spcPts val="450"/>
                </a:spcAft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AE1BEA-AF2B-6F01-22B2-1795034B9BC3}"/>
              </a:ext>
            </a:extLst>
          </p:cNvPr>
          <p:cNvSpPr txBox="1"/>
          <p:nvPr/>
        </p:nvSpPr>
        <p:spPr>
          <a:xfrm>
            <a:off x="287544" y="621602"/>
            <a:ext cx="844365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On-Target effect: </a:t>
            </a:r>
            <a:r>
              <a:rPr lang="en-US" sz="1600" i="1" dirty="0">
                <a:solidFill>
                  <a:srgbClr val="005B82"/>
                </a:solidFill>
              </a:rPr>
              <a:t>Does the compound change SMN2 exon7 usage?</a:t>
            </a:r>
            <a:r>
              <a:rPr lang="en-US" sz="1600" b="1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much?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SMN2 exon7 inclusion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Off-Target DSG:</a:t>
            </a:r>
            <a:r>
              <a:rPr lang="en-US" sz="1600" dirty="0">
                <a:solidFill>
                  <a:srgbClr val="005B82"/>
                </a:solidFill>
              </a:rPr>
              <a:t> </a:t>
            </a:r>
            <a:r>
              <a:rPr lang="en-US" sz="1600" i="1" dirty="0">
                <a:solidFill>
                  <a:srgbClr val="005B82"/>
                </a:solidFill>
              </a:rPr>
              <a:t>How low can we go?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Number of differentially spliced genes (DSG) for each compound, dose-dept.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Overlap of DSGs among the compounds, especially with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Motif analysis: </a:t>
            </a:r>
            <a:r>
              <a:rPr lang="en-US" sz="1600" i="1" dirty="0">
                <a:solidFill>
                  <a:srgbClr val="005B82"/>
                </a:solidFill>
              </a:rPr>
              <a:t>What is the enriched sequence across the off-targets?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	Confirm the expected GAGTAAG motif.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B82"/>
                </a:solidFill>
              </a:rPr>
              <a:t>Differentially expressed genes (DEG): </a:t>
            </a:r>
            <a:r>
              <a:rPr lang="en-US" sz="1600" i="1" dirty="0">
                <a:solidFill>
                  <a:srgbClr val="005B82"/>
                </a:solidFill>
              </a:rPr>
              <a:t>Which genes are affected in expression?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Numbers and overlaps, as in DSG.</a:t>
            </a:r>
          </a:p>
          <a:p>
            <a:pPr marL="342900" lvl="1"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(DEG with cryptic exon, not necessarily DSG. 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 potential safety?</a:t>
            </a:r>
            <a:r>
              <a:rPr lang="en-US" sz="1600" dirty="0">
                <a:solidFill>
                  <a:srgbClr val="005B82"/>
                </a:solidFill>
              </a:rPr>
              <a:t>)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5B82"/>
                </a:solidFill>
              </a:rPr>
              <a:t>(Comparison to historical </a:t>
            </a:r>
            <a:r>
              <a:rPr lang="en-US" sz="1600" dirty="0" err="1">
                <a:solidFill>
                  <a:srgbClr val="005B82"/>
                </a:solidFill>
              </a:rPr>
              <a:t>risdiplam</a:t>
            </a:r>
            <a:r>
              <a:rPr lang="en-US" sz="1600" dirty="0">
                <a:solidFill>
                  <a:srgbClr val="005B82"/>
                </a:solidFill>
              </a:rPr>
              <a:t> data)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</a:rPr>
              <a:t>        (Different cell lines potentially, can try but may be variable)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5B8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363BA-51C5-1A77-CFA2-979F8F0D42B3}"/>
              </a:ext>
            </a:extLst>
          </p:cNvPr>
          <p:cNvSpPr txBox="1"/>
          <p:nvPr/>
        </p:nvSpPr>
        <p:spPr>
          <a:xfrm>
            <a:off x="5881421" y="4792993"/>
            <a:ext cx="2114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[Christina Gallo, Modified]</a:t>
            </a:r>
          </a:p>
        </p:txBody>
      </p:sp>
    </p:spTree>
    <p:extLst>
      <p:ext uri="{BB962C8B-B14F-4D97-AF65-F5344CB8AC3E}">
        <p14:creationId xmlns:p14="http://schemas.microsoft.com/office/powerpoint/2010/main" val="17526028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4" y="2058484"/>
            <a:ext cx="8568908" cy="513266"/>
          </a:xfrm>
        </p:spPr>
        <p:txBody>
          <a:bodyPr/>
          <a:lstStyle/>
          <a:p>
            <a:pPr algn="ctr"/>
            <a:r>
              <a:rPr lang="en-US" sz="2400" dirty="0"/>
              <a:t>Differentially Spliced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45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3" y="77284"/>
            <a:ext cx="8802913" cy="513266"/>
          </a:xfrm>
        </p:spPr>
        <p:txBody>
          <a:bodyPr/>
          <a:lstStyle/>
          <a:p>
            <a:r>
              <a:rPr lang="en-US" sz="2400" dirty="0"/>
              <a:t>Example: SMN2 exon7 inclusion upon </a:t>
            </a:r>
            <a:r>
              <a:rPr lang="en-US" sz="2400" dirty="0" err="1"/>
              <a:t>Risdiplam</a:t>
            </a:r>
            <a:r>
              <a:rPr lang="en-US" sz="2400" dirty="0"/>
              <a:t> treatment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4F3FD-706F-F4C5-258A-1034BAA2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5" y="810058"/>
            <a:ext cx="8521192" cy="35666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5BC687-6FD0-D649-77B8-6BA415EA54ED}"/>
              </a:ext>
            </a:extLst>
          </p:cNvPr>
          <p:cNvSpPr/>
          <p:nvPr/>
        </p:nvSpPr>
        <p:spPr>
          <a:xfrm>
            <a:off x="62413" y="474806"/>
            <a:ext cx="33818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RNAseq</a:t>
            </a:r>
            <a:r>
              <a:rPr lang="en-US" sz="1200" dirty="0"/>
              <a:t>: iPSC-MN, GM24468D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F1AE18-DE8C-D583-099F-438167E4C686}"/>
              </a:ext>
            </a:extLst>
          </p:cNvPr>
          <p:cNvCxnSpPr>
            <a:cxnSpLocks/>
          </p:cNvCxnSpPr>
          <p:nvPr/>
        </p:nvCxnSpPr>
        <p:spPr>
          <a:xfrm flipH="1" flipV="1">
            <a:off x="172382" y="15809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B54DCD-F232-1FE3-8149-27CF7D965CD8}"/>
              </a:ext>
            </a:extLst>
          </p:cNvPr>
          <p:cNvSpPr txBox="1"/>
          <p:nvPr/>
        </p:nvSpPr>
        <p:spPr>
          <a:xfrm rot="16200000">
            <a:off x="-74467" y="103793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C4FC2-053B-FA4E-CF44-222B8B4F37ED}"/>
              </a:ext>
            </a:extLst>
          </p:cNvPr>
          <p:cNvSpPr txBox="1"/>
          <p:nvPr/>
        </p:nvSpPr>
        <p:spPr>
          <a:xfrm rot="16200000">
            <a:off x="-74467" y="184630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DFACA-C5AE-3A1E-7B7A-26B1AE249C50}"/>
              </a:ext>
            </a:extLst>
          </p:cNvPr>
          <p:cNvSpPr txBox="1"/>
          <p:nvPr/>
        </p:nvSpPr>
        <p:spPr>
          <a:xfrm rot="16200000">
            <a:off x="-74468" y="265618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564EC-8634-46D8-E35D-C1D76B41EFB5}"/>
              </a:ext>
            </a:extLst>
          </p:cNvPr>
          <p:cNvSpPr txBox="1"/>
          <p:nvPr/>
        </p:nvSpPr>
        <p:spPr>
          <a:xfrm rot="16200000">
            <a:off x="-74468" y="347504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A50F2B-66BF-E84E-EF0B-C3E1FECDFAA5}"/>
              </a:ext>
            </a:extLst>
          </p:cNvPr>
          <p:cNvSpPr/>
          <p:nvPr/>
        </p:nvSpPr>
        <p:spPr>
          <a:xfrm>
            <a:off x="8087788" y="775012"/>
            <a:ext cx="176653" cy="361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CEF0CC-84C6-803B-32B8-CF6963920EB6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239631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1BD621-716D-20B4-2069-8C25541340D3}"/>
              </a:ext>
            </a:extLst>
          </p:cNvPr>
          <p:cNvCxnSpPr>
            <a:cxnSpLocks/>
          </p:cNvCxnSpPr>
          <p:nvPr/>
        </p:nvCxnSpPr>
        <p:spPr>
          <a:xfrm flipH="1" flipV="1">
            <a:off x="164762" y="320403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5CD6BE-B579-7B11-FE42-AEB1325D5AD9}"/>
              </a:ext>
            </a:extLst>
          </p:cNvPr>
          <p:cNvCxnSpPr>
            <a:cxnSpLocks/>
          </p:cNvCxnSpPr>
          <p:nvPr/>
        </p:nvCxnSpPr>
        <p:spPr>
          <a:xfrm flipH="1" flipV="1">
            <a:off x="157142" y="4019370"/>
            <a:ext cx="8528105" cy="3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45DD3D0-C916-423E-B81D-171795BA576B}"/>
              </a:ext>
            </a:extLst>
          </p:cNvPr>
          <p:cNvSpPr/>
          <p:nvPr/>
        </p:nvSpPr>
        <p:spPr>
          <a:xfrm>
            <a:off x="8080023" y="521237"/>
            <a:ext cx="176653" cy="214274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08F79-63BA-27AC-7F11-CFA18254C0C2}"/>
              </a:ext>
            </a:extLst>
          </p:cNvPr>
          <p:cNvSpPr txBox="1"/>
          <p:nvPr/>
        </p:nvSpPr>
        <p:spPr>
          <a:xfrm rot="16200000">
            <a:off x="8313676" y="1026505"/>
            <a:ext cx="795522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DMSO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39ADE-D358-85DD-84A8-3AEF8BA73623}"/>
              </a:ext>
            </a:extLst>
          </p:cNvPr>
          <p:cNvSpPr txBox="1"/>
          <p:nvPr/>
        </p:nvSpPr>
        <p:spPr>
          <a:xfrm rot="16200000">
            <a:off x="8313676" y="1834872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004nM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E8C7CE-DC89-4224-E64A-679BC3E9571A}"/>
              </a:ext>
            </a:extLst>
          </p:cNvPr>
          <p:cNvSpPr txBox="1"/>
          <p:nvPr/>
        </p:nvSpPr>
        <p:spPr>
          <a:xfrm rot="16200000">
            <a:off x="8313675" y="2659999"/>
            <a:ext cx="7955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040nM*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E0D5F-7C62-54DD-FC9C-D32FCC98673C}"/>
              </a:ext>
            </a:extLst>
          </p:cNvPr>
          <p:cNvSpPr txBox="1"/>
          <p:nvPr/>
        </p:nvSpPr>
        <p:spPr>
          <a:xfrm rot="16200000">
            <a:off x="8313675" y="3463615"/>
            <a:ext cx="79552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120nM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9AD5D6-CFD1-079C-5C54-F981EFF4B1A6}"/>
              </a:ext>
            </a:extLst>
          </p:cNvPr>
          <p:cNvSpPr/>
          <p:nvPr/>
        </p:nvSpPr>
        <p:spPr>
          <a:xfrm>
            <a:off x="110145" y="4392156"/>
            <a:ext cx="5575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ym typeface="Wingdings" panose="05000000000000000000" pitchFamily="2" charset="2"/>
              </a:rPr>
              <a:t> How can we </a:t>
            </a:r>
            <a:r>
              <a:rPr lang="en-US" sz="1400" b="1" i="1" dirty="0">
                <a:sym typeface="Wingdings" panose="05000000000000000000" pitchFamily="2" charset="2"/>
              </a:rPr>
              <a:t>quantify</a:t>
            </a:r>
            <a:r>
              <a:rPr lang="en-US" sz="1400" b="1" dirty="0">
                <a:sym typeface="Wingdings" panose="05000000000000000000" pitchFamily="2" charset="2"/>
              </a:rPr>
              <a:t> </a:t>
            </a:r>
            <a:r>
              <a:rPr lang="en-US" sz="1400" b="1" dirty="0"/>
              <a:t>such events for all genes?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4EC569-9A48-17C6-EBA8-F45C5873F872}"/>
              </a:ext>
            </a:extLst>
          </p:cNvPr>
          <p:cNvSpPr/>
          <p:nvPr/>
        </p:nvSpPr>
        <p:spPr>
          <a:xfrm>
            <a:off x="7608213" y="4445333"/>
            <a:ext cx="15357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ym typeface="Wingdings" panose="05000000000000000000" pitchFamily="2" charset="2"/>
              </a:rPr>
              <a:t>*EC50 in iPSC-MN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4625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" y="9442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Percent Spliced In (PSI) is used as a measure of local exon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7</a:t>
            </a:fld>
            <a:endParaRPr lang="en-US">
              <a:solidFill>
                <a:srgbClr val="005B8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7151F0-3850-851D-F935-8A3B108661F6}"/>
              </a:ext>
            </a:extLst>
          </p:cNvPr>
          <p:cNvSpPr txBox="1"/>
          <p:nvPr/>
        </p:nvSpPr>
        <p:spPr>
          <a:xfrm>
            <a:off x="221596" y="1447188"/>
            <a:ext cx="573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 Measure1: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P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ercent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S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pliced </a:t>
            </a:r>
            <a:r>
              <a:rPr lang="en-US" u="sng" dirty="0">
                <a:solidFill>
                  <a:srgbClr val="005B82"/>
                </a:solidFill>
                <a:latin typeface="Calibri"/>
              </a:rPr>
              <a:t>I</a:t>
            </a:r>
            <a:r>
              <a:rPr lang="en-US" dirty="0">
                <a:solidFill>
                  <a:srgbClr val="005B82"/>
                </a:solidFill>
                <a:latin typeface="Calibri"/>
              </a:rPr>
              <a:t>n : e.g., exon skipping: PSI=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21981A-EDF9-6B5B-7766-43C60B7C2DFC}"/>
              </a:ext>
            </a:extLst>
          </p:cNvPr>
          <p:cNvSpPr/>
          <p:nvPr/>
        </p:nvSpPr>
        <p:spPr>
          <a:xfrm>
            <a:off x="6320453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F71CAC-957C-DB0C-BF90-323FF1290B4E}"/>
              </a:ext>
            </a:extLst>
          </p:cNvPr>
          <p:cNvCxnSpPr/>
          <p:nvPr/>
        </p:nvCxnSpPr>
        <p:spPr>
          <a:xfrm flipV="1">
            <a:off x="6599736" y="2096910"/>
            <a:ext cx="697335" cy="591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C66BF8-6FBC-25DD-99C7-0B43042A2213}"/>
              </a:ext>
            </a:extLst>
          </p:cNvPr>
          <p:cNvCxnSpPr/>
          <p:nvPr/>
        </p:nvCxnSpPr>
        <p:spPr>
          <a:xfrm>
            <a:off x="6587153" y="2499149"/>
            <a:ext cx="1617327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B539C2-5347-3B4A-20B4-564D6E02A813}"/>
              </a:ext>
            </a:extLst>
          </p:cNvPr>
          <p:cNvCxnSpPr>
            <a:stCxn id="22" idx="3"/>
          </p:cNvCxnSpPr>
          <p:nvPr/>
        </p:nvCxnSpPr>
        <p:spPr>
          <a:xfrm>
            <a:off x="6853853" y="2293968"/>
            <a:ext cx="1219200" cy="0"/>
          </a:xfrm>
          <a:prstGeom prst="line">
            <a:avLst/>
          </a:prstGeom>
          <a:noFill/>
          <a:ln w="9525" cap="flat" cmpd="sng" algn="ctr">
            <a:solidFill>
              <a:srgbClr val="9BBB59">
                <a:lumMod val="40000"/>
                <a:lumOff val="60000"/>
              </a:srgbClr>
            </a:solidFill>
            <a:prstDash val="soli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2FE4C83-BF29-77B4-DD94-FDA4B33BF465}"/>
              </a:ext>
            </a:extLst>
          </p:cNvPr>
          <p:cNvSpPr/>
          <p:nvPr/>
        </p:nvSpPr>
        <p:spPr>
          <a:xfrm>
            <a:off x="7088046" y="2211934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56ACC7-28C9-2E0B-905C-9E22332AB5DB}"/>
              </a:ext>
            </a:extLst>
          </p:cNvPr>
          <p:cNvSpPr txBox="1"/>
          <p:nvPr/>
        </p:nvSpPr>
        <p:spPr>
          <a:xfrm>
            <a:off x="6858855" y="1928109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AAD4D-E3CD-53D7-ADE8-E9DCFFBC3D9C}"/>
              </a:ext>
            </a:extLst>
          </p:cNvPr>
          <p:cNvSpPr txBox="1"/>
          <p:nvPr/>
        </p:nvSpPr>
        <p:spPr>
          <a:xfrm>
            <a:off x="7224192" y="232436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4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4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86A4AA-48B2-85F9-9BD6-AB6FE9871EC5}"/>
              </a:ext>
            </a:extLst>
          </p:cNvPr>
          <p:cNvCxnSpPr/>
          <p:nvPr/>
        </p:nvCxnSpPr>
        <p:spPr>
          <a:xfrm>
            <a:off x="7449820" y="2097393"/>
            <a:ext cx="753961" cy="0"/>
          </a:xfrm>
          <a:prstGeom prst="line">
            <a:avLst/>
          </a:prstGeom>
          <a:noFill/>
          <a:ln w="127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  <a:headEnd type="diamond" w="lg" len="lg"/>
            <a:tailEnd type="diamond" w="lg" len="lg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561D27-184C-1BB5-41CD-D1BD5571B792}"/>
              </a:ext>
            </a:extLst>
          </p:cNvPr>
          <p:cNvSpPr txBox="1"/>
          <p:nvPr/>
        </p:nvSpPr>
        <p:spPr>
          <a:xfrm>
            <a:off x="5314139" y="1358914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+2*C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0CFD14-B473-EE61-E8B7-FCF8FD4FB48F}"/>
              </a:ext>
            </a:extLst>
          </p:cNvPr>
          <p:cNvCxnSpPr/>
          <p:nvPr/>
        </p:nvCxnSpPr>
        <p:spPr>
          <a:xfrm>
            <a:off x="5444793" y="1651302"/>
            <a:ext cx="1193684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DD0832-AB1F-C9E0-03DE-0B45F65B67BD}"/>
              </a:ext>
            </a:extLst>
          </p:cNvPr>
          <p:cNvSpPr txBox="1"/>
          <p:nvPr/>
        </p:nvSpPr>
        <p:spPr>
          <a:xfrm>
            <a:off x="289792" y="1827746"/>
            <a:ext cx="4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Measure2: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dPSI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treatment</a:t>
            </a:r>
            <a:r>
              <a:rPr lang="en-US" i="1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dirty="0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PSI</a:t>
            </a:r>
            <a:r>
              <a:rPr lang="en-US" baseline="-25000" dirty="0" err="1">
                <a:solidFill>
                  <a:srgbClr val="005B8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en-US" baseline="-25000" dirty="0">
              <a:solidFill>
                <a:srgbClr val="005B8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5A3347-5D96-4210-76BD-28844F9CF760}"/>
              </a:ext>
            </a:extLst>
          </p:cNvPr>
          <p:cNvSpPr txBox="1"/>
          <p:nvPr/>
        </p:nvSpPr>
        <p:spPr>
          <a:xfrm>
            <a:off x="174329" y="836619"/>
            <a:ext cx="844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005B82"/>
                </a:solidFill>
                <a:latin typeface="Calibri"/>
              </a:rPr>
              <a:t>Focus on </a:t>
            </a:r>
            <a:r>
              <a:rPr lang="en-US" sz="2000" b="1" i="1" dirty="0">
                <a:solidFill>
                  <a:srgbClr val="005B82"/>
                </a:solidFill>
                <a:latin typeface="Calibri"/>
              </a:rPr>
              <a:t>local</a:t>
            </a:r>
            <a:r>
              <a:rPr lang="en-US" sz="2000" dirty="0">
                <a:solidFill>
                  <a:srgbClr val="005B82"/>
                </a:solidFill>
                <a:latin typeface="Calibri"/>
              </a:rPr>
              <a:t> splicing event rather than quantification of full splice isoforms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4A34D8-77FB-C74F-CF5D-96BB743CFD4B}"/>
              </a:ext>
            </a:extLst>
          </p:cNvPr>
          <p:cNvSpPr/>
          <p:nvPr/>
        </p:nvSpPr>
        <p:spPr>
          <a:xfrm>
            <a:off x="7937780" y="2212067"/>
            <a:ext cx="533400" cy="16406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BB5A7-A503-204C-7A7D-948B7399465A}"/>
              </a:ext>
            </a:extLst>
          </p:cNvPr>
          <p:cNvSpPr txBox="1"/>
          <p:nvPr/>
        </p:nvSpPr>
        <p:spPr>
          <a:xfrm>
            <a:off x="7639331" y="19131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3</a:t>
            </a:r>
            <a:endParaRPr lang="en-US" sz="1600" dirty="0">
              <a:solidFill>
                <a:srgbClr val="005B82"/>
              </a:solidFill>
              <a:latin typeface="Calibri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CFD2C7-8E9B-97E5-33E4-AE8AB54353BE}"/>
              </a:ext>
            </a:extLst>
          </p:cNvPr>
          <p:cNvSpPr txBox="1"/>
          <p:nvPr/>
        </p:nvSpPr>
        <p:spPr>
          <a:xfrm>
            <a:off x="2153188" y="2892535"/>
            <a:ext cx="450633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Example: SMN2 exon7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	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Risd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1.0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(100%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        </a:t>
            </a:r>
            <a:r>
              <a:rPr lang="en-US" sz="1600" dirty="0">
                <a:solidFill>
                  <a:srgbClr val="005B82"/>
                </a:solidFill>
                <a:latin typeface="+mj-lt"/>
                <a:cs typeface="Calibri" panose="020F0502020204030204" pitchFamily="34" charset="0"/>
              </a:rPr>
              <a:t>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(DMSO)=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0.4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(40% inclusion)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005B82"/>
                </a:solidFill>
                <a:latin typeface="+mj-lt"/>
              </a:rPr>
              <a:t>      </a:t>
            </a:r>
            <a:r>
              <a:rPr lang="en-US" sz="1600" dirty="0">
                <a:solidFill>
                  <a:srgbClr val="005B82"/>
                </a:solidFill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   </a:t>
            </a:r>
            <a:r>
              <a:rPr lang="en-US" sz="1600" dirty="0" err="1">
                <a:solidFill>
                  <a:srgbClr val="005B82"/>
                </a:solidFill>
                <a:latin typeface="+mj-lt"/>
              </a:rPr>
              <a:t>dPSI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=</a:t>
            </a:r>
            <a:r>
              <a:rPr lang="en-US" sz="1600" b="1" dirty="0">
                <a:solidFill>
                  <a:srgbClr val="005B82"/>
                </a:solidFill>
                <a:latin typeface="+mj-lt"/>
              </a:rPr>
              <a:t>0.6</a:t>
            </a:r>
            <a:r>
              <a:rPr lang="en-US" sz="1600" dirty="0">
                <a:solidFill>
                  <a:srgbClr val="005B82"/>
                </a:solidFill>
                <a:latin typeface="+mj-lt"/>
              </a:rPr>
              <a:t> (60 percent-point difference)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870BA9-8F79-B4F4-2A1A-F6467DD466FC}"/>
              </a:ext>
            </a:extLst>
          </p:cNvPr>
          <p:cNvSpPr txBox="1"/>
          <p:nvPr/>
        </p:nvSpPr>
        <p:spPr>
          <a:xfrm>
            <a:off x="6517963" y="1367615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</a:p>
          <a:p>
            <a:pPr algn="ctr" defTabSz="914400"/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+C</a:t>
            </a:r>
            <a:r>
              <a:rPr lang="en-US" sz="1600" baseline="-25000" dirty="0">
                <a:solidFill>
                  <a:srgbClr val="005B82"/>
                </a:solidFill>
                <a:latin typeface="Calibri"/>
                <a:sym typeface="Wingdings" panose="05000000000000000000" pitchFamily="2" charset="2"/>
              </a:rPr>
              <a:t>2</a:t>
            </a:r>
            <a:endParaRPr lang="en-US" sz="1600" baseline="-25000" dirty="0">
              <a:solidFill>
                <a:srgbClr val="005B82"/>
              </a:solidFill>
              <a:latin typeface="Calibri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0070BE7-92F9-0514-EA77-6FC7DC863E78}"/>
              </a:ext>
            </a:extLst>
          </p:cNvPr>
          <p:cNvCxnSpPr>
            <a:cxnSpLocks/>
          </p:cNvCxnSpPr>
          <p:nvPr/>
        </p:nvCxnSpPr>
        <p:spPr>
          <a:xfrm>
            <a:off x="6953417" y="1632149"/>
            <a:ext cx="593246" cy="0"/>
          </a:xfrm>
          <a:prstGeom prst="line">
            <a:avLst/>
          </a:prstGeom>
          <a:noFill/>
          <a:ln w="9525" cap="flat" cmpd="sng" algn="ctr">
            <a:solidFill>
              <a:srgbClr val="005B82"/>
            </a:solidFill>
            <a:prstDash val="soli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1BB8207-0ACF-1A6B-D589-748B8434F914}"/>
              </a:ext>
            </a:extLst>
          </p:cNvPr>
          <p:cNvSpPr txBox="1"/>
          <p:nvPr/>
        </p:nvSpPr>
        <p:spPr>
          <a:xfrm>
            <a:off x="6638477" y="1456185"/>
            <a:ext cx="33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>
                <a:solidFill>
                  <a:srgbClr val="005B82"/>
                </a:solidFill>
                <a:latin typeface="Calibri"/>
              </a:rPr>
              <a:t>≈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4E370E-0DCA-13A6-EDAE-0534AFAAFEB7}"/>
              </a:ext>
            </a:extLst>
          </p:cNvPr>
          <p:cNvSpPr/>
          <p:nvPr/>
        </p:nvSpPr>
        <p:spPr>
          <a:xfrm>
            <a:off x="177570" y="1301048"/>
            <a:ext cx="8703257" cy="130051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A9166E-ADBD-0B11-A564-EB9F34A7E35E}"/>
              </a:ext>
            </a:extLst>
          </p:cNvPr>
          <p:cNvSpPr/>
          <p:nvPr/>
        </p:nvSpPr>
        <p:spPr>
          <a:xfrm>
            <a:off x="2070044" y="2815268"/>
            <a:ext cx="4677265" cy="146858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254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" y="33469"/>
            <a:ext cx="9031713" cy="513266"/>
          </a:xfrm>
        </p:spPr>
        <p:txBody>
          <a:bodyPr/>
          <a:lstStyle/>
          <a:p>
            <a:r>
              <a:rPr lang="en-US" sz="2400" dirty="0">
                <a:solidFill>
                  <a:srgbClr val="005B82"/>
                </a:solidFill>
              </a:rPr>
              <a:t>Three different algorithms are used for local splice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>
                <a:solidFill>
                  <a:srgbClr val="005B82"/>
                </a:solidFill>
              </a:rPr>
              <a:pPr/>
              <a:t>8</a:t>
            </a:fld>
            <a:endParaRPr lang="en-US">
              <a:solidFill>
                <a:srgbClr val="005B82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8854C4-0B7F-515F-FABD-5ADC9F42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33" y="1849897"/>
            <a:ext cx="2925789" cy="136337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9B4BBAF-6AAF-BA6A-D2D4-24767EB6B341}"/>
              </a:ext>
            </a:extLst>
          </p:cNvPr>
          <p:cNvSpPr txBox="1"/>
          <p:nvPr/>
        </p:nvSpPr>
        <p:spPr>
          <a:xfrm>
            <a:off x="1233213" y="1142487"/>
            <a:ext cx="294079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Input: read counts from RNA-seq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2ADBFD-D492-7F34-9251-E7394C88E30C}"/>
              </a:ext>
            </a:extLst>
          </p:cNvPr>
          <p:cNvSpPr txBox="1"/>
          <p:nvPr/>
        </p:nvSpPr>
        <p:spPr>
          <a:xfrm>
            <a:off x="965189" y="3693236"/>
            <a:ext cx="360681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Output: PSI,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dPSI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statistical significance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1148C32-1096-ABCA-7F49-5F05A70E7AC9}"/>
              </a:ext>
            </a:extLst>
          </p:cNvPr>
          <p:cNvSpPr/>
          <p:nvPr/>
        </p:nvSpPr>
        <p:spPr>
          <a:xfrm rot="5400000">
            <a:off x="2597642" y="1496692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B578424-5191-F72B-C018-6B01093B6759}"/>
              </a:ext>
            </a:extLst>
          </p:cNvPr>
          <p:cNvSpPr/>
          <p:nvPr/>
        </p:nvSpPr>
        <p:spPr>
          <a:xfrm rot="5400000">
            <a:off x="2596153" y="3284301"/>
            <a:ext cx="211939" cy="333815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41C152-2BEA-00F7-8EE7-72560DDA6A52}"/>
              </a:ext>
            </a:extLst>
          </p:cNvPr>
          <p:cNvSpPr txBox="1"/>
          <p:nvPr/>
        </p:nvSpPr>
        <p:spPr>
          <a:xfrm>
            <a:off x="3896281" y="4713017"/>
            <a:ext cx="419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[with Eric Marshall, Ellen Tsai, Jessica Hurt]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A5CA0D-1D25-039A-C9ED-22EE0383A58B}"/>
              </a:ext>
            </a:extLst>
          </p:cNvPr>
          <p:cNvSpPr txBox="1"/>
          <p:nvPr/>
        </p:nvSpPr>
        <p:spPr>
          <a:xfrm>
            <a:off x="4427271" y="1740753"/>
            <a:ext cx="4246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005B82"/>
                </a:solidFill>
              </a:rPr>
              <a:t>Each algorithm uses  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(1) different definition of PSI</a:t>
            </a:r>
          </a:p>
          <a:p>
            <a:r>
              <a:rPr lang="en-US" sz="1600" dirty="0">
                <a:solidFill>
                  <a:srgbClr val="005B82"/>
                </a:solidFill>
              </a:rPr>
              <a:t>              (2) different statistical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AA376-6518-B9A1-1EA9-8E72F0350009}"/>
              </a:ext>
            </a:extLst>
          </p:cNvPr>
          <p:cNvSpPr txBox="1"/>
          <p:nvPr/>
        </p:nvSpPr>
        <p:spPr>
          <a:xfrm>
            <a:off x="5021580" y="3554736"/>
            <a:ext cx="381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Which algorithm is the best?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If not identified, what do we do? </a:t>
            </a:r>
          </a:p>
        </p:txBody>
      </p:sp>
    </p:spTree>
    <p:extLst>
      <p:ext uri="{BB962C8B-B14F-4D97-AF65-F5344CB8AC3E}">
        <p14:creationId xmlns:p14="http://schemas.microsoft.com/office/powerpoint/2010/main" val="19915976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43BC-EF71-C24F-9051-28E4079D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72" y="107384"/>
            <a:ext cx="8568908" cy="513266"/>
          </a:xfrm>
        </p:spPr>
        <p:txBody>
          <a:bodyPr/>
          <a:lstStyle/>
          <a:p>
            <a:r>
              <a:rPr lang="en-US" sz="2400" i="1" dirty="0"/>
              <a:t>Union</a:t>
            </a:r>
            <a:r>
              <a:rPr lang="en-US" sz="2400" dirty="0"/>
              <a:t> of DSGs from three algorithms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EFB4CE-3BD6-784E-99E1-0F9FF7606B92}"/>
              </a:ext>
            </a:extLst>
          </p:cNvPr>
          <p:cNvSpPr/>
          <p:nvPr/>
        </p:nvSpPr>
        <p:spPr>
          <a:xfrm>
            <a:off x="364430" y="2752454"/>
            <a:ext cx="3309341" cy="2539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*|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|&gt;0.3, 0.2 (lc)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p.adj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&lt;0.05 /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PdPSI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&gt;0.9 (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mj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E9715-2E8C-FE00-3116-E5795E234CFA}"/>
              </a:ext>
            </a:extLst>
          </p:cNvPr>
          <p:cNvSpPr txBox="1"/>
          <p:nvPr/>
        </p:nvSpPr>
        <p:spPr>
          <a:xfrm>
            <a:off x="1421448" y="13394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24445-FADC-FA8B-B695-5FBE7A54B1CC}"/>
              </a:ext>
            </a:extLst>
          </p:cNvPr>
          <p:cNvSpPr txBox="1"/>
          <p:nvPr/>
        </p:nvSpPr>
        <p:spPr>
          <a:xfrm rot="16200000">
            <a:off x="85852" y="1819141"/>
            <a:ext cx="138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iPSC-MN</a:t>
            </a:r>
          </a:p>
          <a:p>
            <a:pPr algn="ctr"/>
            <a:r>
              <a:rPr lang="en-US" sz="1200" dirty="0">
                <a:sym typeface="Wingdings" panose="05000000000000000000" pitchFamily="2" charset="2"/>
              </a:rPr>
              <a:t>(GM24468D)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6DB59-C06A-A77E-B69B-8A055534D855}"/>
              </a:ext>
            </a:extLst>
          </p:cNvPr>
          <p:cNvSpPr txBox="1"/>
          <p:nvPr/>
        </p:nvSpPr>
        <p:spPr>
          <a:xfrm>
            <a:off x="2530492" y="1347048"/>
            <a:ext cx="1437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040nM </a:t>
            </a:r>
            <a:r>
              <a:rPr lang="en-US" sz="1050" dirty="0">
                <a:sym typeface="Wingdings" panose="05000000000000000000" pitchFamily="2" charset="2"/>
              </a:rPr>
              <a:t>(EC50)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03B32-E5B9-3984-1B00-5ED0089A0B6A}"/>
              </a:ext>
            </a:extLst>
          </p:cNvPr>
          <p:cNvSpPr txBox="1"/>
          <p:nvPr/>
        </p:nvSpPr>
        <p:spPr>
          <a:xfrm>
            <a:off x="3734978" y="135622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F1C8C-1A75-4E6D-5A4C-6AF5C22EADF8}"/>
              </a:ext>
            </a:extLst>
          </p:cNvPr>
          <p:cNvSpPr txBox="1"/>
          <p:nvPr/>
        </p:nvSpPr>
        <p:spPr>
          <a:xfrm>
            <a:off x="4939464" y="1347048"/>
            <a:ext cx="926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ym typeface="Wingdings" panose="05000000000000000000" pitchFamily="2" charset="2"/>
              </a:rPr>
              <a:t>400nM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8530-7F03-417D-1366-E03C32193AF5}"/>
              </a:ext>
            </a:extLst>
          </p:cNvPr>
          <p:cNvSpPr txBox="1"/>
          <p:nvPr/>
        </p:nvSpPr>
        <p:spPr>
          <a:xfrm>
            <a:off x="125359" y="1290848"/>
            <a:ext cx="133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ym typeface="Wingdings" panose="05000000000000000000" pitchFamily="2" charset="2"/>
              </a:rPr>
              <a:t>Risdiplam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2AC047-96BD-7925-0F4A-CA53A3DD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83" y="1604029"/>
            <a:ext cx="4737777" cy="1102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9339B-7CC7-EBC3-9701-7AEAA735E47E}"/>
              </a:ext>
            </a:extLst>
          </p:cNvPr>
          <p:cNvSpPr txBox="1"/>
          <p:nvPr/>
        </p:nvSpPr>
        <p:spPr>
          <a:xfrm>
            <a:off x="1451074" y="2233909"/>
            <a:ext cx="1113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ym typeface="Wingdings" panose="05000000000000000000" pitchFamily="2" charset="2"/>
              </a:rPr>
              <a:t>Pass filter*</a:t>
            </a:r>
          </a:p>
          <a:p>
            <a:r>
              <a:rPr lang="en-US" sz="1050" dirty="0">
                <a:sym typeface="Wingdings" panose="05000000000000000000" pitchFamily="2" charset="2"/>
              </a:rPr>
              <a:t>Not passed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978EE3-9241-35C9-A99A-D0F6DA054CA4}"/>
              </a:ext>
            </a:extLst>
          </p:cNvPr>
          <p:cNvSpPr/>
          <p:nvPr/>
        </p:nvSpPr>
        <p:spPr>
          <a:xfrm>
            <a:off x="1272893" y="2323037"/>
            <a:ext cx="250633" cy="118724"/>
          </a:xfrm>
          <a:prstGeom prst="rect">
            <a:avLst/>
          </a:prstGeom>
          <a:solidFill>
            <a:srgbClr val="00B2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774418-0CB2-1527-8095-5028F42F4AD4}"/>
              </a:ext>
            </a:extLst>
          </p:cNvPr>
          <p:cNvSpPr/>
          <p:nvPr/>
        </p:nvSpPr>
        <p:spPr>
          <a:xfrm>
            <a:off x="1274638" y="2482213"/>
            <a:ext cx="250633" cy="118724"/>
          </a:xfrm>
          <a:prstGeom prst="rect">
            <a:avLst/>
          </a:prstGeom>
          <a:solidFill>
            <a:srgbClr val="CCCC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3459E5-032B-867C-89AF-AB200DE0E163}"/>
              </a:ext>
            </a:extLst>
          </p:cNvPr>
          <p:cNvSpPr txBox="1"/>
          <p:nvPr/>
        </p:nvSpPr>
        <p:spPr>
          <a:xfrm>
            <a:off x="718432" y="3242175"/>
            <a:ext cx="809704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Not all genes overlap across algorithms</a:t>
            </a:r>
          </a:p>
          <a:p>
            <a:pPr marL="342900" indent="-342900">
              <a:buAutoNum type="arabicParenBoth"/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There is no clear single result that encompasses the rest</a:t>
            </a:r>
          </a:p>
          <a:p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	(2.1) some discrepancy can be explained by annotated vs novel exon usage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(3) Actual pile ups of sequencing reads support the detected genes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005B82"/>
                </a:solidFill>
                <a:sym typeface="Wingdings" panose="05000000000000000000" pitchFamily="2" charset="2"/>
              </a:rPr>
              <a:t> All the genes passed filter from three algorithms are considered as DSG. </a:t>
            </a:r>
            <a:endParaRPr lang="en-US" sz="1600" dirty="0">
              <a:solidFill>
                <a:srgbClr val="005B82"/>
              </a:solidFill>
              <a:sym typeface="Wingdings" panose="05000000000000000000" pitchFamily="2" charset="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6AA03-5AB9-A738-7F6A-D69C8503DCE3}"/>
              </a:ext>
            </a:extLst>
          </p:cNvPr>
          <p:cNvSpPr txBox="1"/>
          <p:nvPr/>
        </p:nvSpPr>
        <p:spPr>
          <a:xfrm>
            <a:off x="997408" y="612496"/>
            <a:ext cx="718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Genes with at least one event that pass significance and </a:t>
            </a:r>
            <a:r>
              <a:rPr lang="en-US" sz="1600" dirty="0" err="1">
                <a:solidFill>
                  <a:srgbClr val="005B82"/>
                </a:solidFill>
                <a:sym typeface="Wingdings" panose="05000000000000000000" pitchFamily="2" charset="2"/>
              </a:rPr>
              <a:t>dPSI</a:t>
            </a:r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filter*</a:t>
            </a:r>
          </a:p>
          <a:p>
            <a:r>
              <a:rPr lang="en-US" sz="1600" dirty="0">
                <a:solidFill>
                  <a:srgbClr val="005B82"/>
                </a:solidFill>
                <a:sym typeface="Wingdings" panose="05000000000000000000" pitchFamily="2" charset="2"/>
              </a:rPr>
              <a:t>                                  (“gene-level summary”)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210318-D29E-5559-4460-7D4D6BFF9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89" y="1083604"/>
            <a:ext cx="1225609" cy="2089616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6283E281-947A-E91C-1123-A6049E490DFE}"/>
              </a:ext>
            </a:extLst>
          </p:cNvPr>
          <p:cNvSpPr/>
          <p:nvPr/>
        </p:nvSpPr>
        <p:spPr>
          <a:xfrm rot="16200000">
            <a:off x="6582328" y="1634248"/>
            <a:ext cx="189846" cy="660676"/>
          </a:xfrm>
          <a:prstGeom prst="downArrow">
            <a:avLst/>
          </a:prstGeom>
          <a:solidFill>
            <a:srgbClr val="EEECE1">
              <a:lumMod val="75000"/>
            </a:srgbClr>
          </a:solidFill>
          <a:ln w="25400" cap="flat" cmpd="sng" algn="ctr">
            <a:solidFill>
              <a:srgbClr val="EEECE1">
                <a:lumMod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E765E-DFEF-3F0C-B168-D785A8E43D73}"/>
              </a:ext>
            </a:extLst>
          </p:cNvPr>
          <p:cNvSpPr txBox="1"/>
          <p:nvPr/>
        </p:nvSpPr>
        <p:spPr>
          <a:xfrm>
            <a:off x="6211780" y="1401720"/>
            <a:ext cx="92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5B82"/>
                </a:solidFill>
                <a:sym typeface="Wingdings" panose="05000000000000000000" pitchFamily="2" charset="2"/>
              </a:rPr>
              <a:t>Union per dose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DB0DCC4-9999-03E7-A3B8-837C40591059}"/>
              </a:ext>
            </a:extLst>
          </p:cNvPr>
          <p:cNvSpPr/>
          <p:nvPr/>
        </p:nvSpPr>
        <p:spPr>
          <a:xfrm>
            <a:off x="68472" y="612496"/>
            <a:ext cx="8885333" cy="2512575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536B1-7F8B-E9F5-4119-2AC50D664FB5}"/>
              </a:ext>
            </a:extLst>
          </p:cNvPr>
          <p:cNvSpPr/>
          <p:nvPr/>
        </p:nvSpPr>
        <p:spPr>
          <a:xfrm>
            <a:off x="1121409" y="2214776"/>
            <a:ext cx="1262758" cy="47156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549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93FC5A-770B-4E8C-9E4C-061B8C3CCF8E}">
  <ds:schemaRefs>
    <ds:schemaRef ds:uri="265faf00-b973-4ba7-bcd2-fde6930e684d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dcc2b05-cac9-4004-8097-6262a65eab0d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19213</TotalTime>
  <Words>2554</Words>
  <Application>Microsoft Office PowerPoint</Application>
  <PresentationFormat>On-screen Show (16:9)</PresentationFormat>
  <Paragraphs>515</Paragraphs>
  <Slides>33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Office Theme</vt:lpstr>
      <vt:lpstr>Analysis plan for RNAseq study of SMN2 splice-modulator lead compounds</vt:lpstr>
      <vt:lpstr>Acknowledgement</vt:lpstr>
      <vt:lpstr>SMN2 RNAseq study</vt:lpstr>
      <vt:lpstr>Analysis Goals</vt:lpstr>
      <vt:lpstr>Differentially Spliced Genes</vt:lpstr>
      <vt:lpstr>Example: SMN2 exon7 inclusion upon Risdiplam treatment</vt:lpstr>
      <vt:lpstr>Percent Spliced In (PSI) is used as a measure of local exon usage</vt:lpstr>
      <vt:lpstr>Three different algorithms are used for local splice analysis</vt:lpstr>
      <vt:lpstr>Union of DSGs from three algorithms are used</vt:lpstr>
      <vt:lpstr>Number of DSG are compared across compounds</vt:lpstr>
      <vt:lpstr>Motif Analysis</vt:lpstr>
      <vt:lpstr>Branaplam and Risdiplam show the expected GAGTAAG motif enrichment</vt:lpstr>
      <vt:lpstr>Differentially Expressed Genes</vt:lpstr>
      <vt:lpstr>DEG and DSG often have slight overlaps, but NMD might have biased the observation</vt:lpstr>
      <vt:lpstr>SMN2 RNAseq study</vt:lpstr>
      <vt:lpstr>Analysis Goals</vt:lpstr>
      <vt:lpstr>PowerPoint Presentation</vt:lpstr>
      <vt:lpstr>Supplementary slides</vt:lpstr>
      <vt:lpstr>PowerPoint Presentation</vt:lpstr>
      <vt:lpstr>PowerPoint Presentation</vt:lpstr>
      <vt:lpstr>Heatmap by |dPSI| Values (Optional Plot)</vt:lpstr>
      <vt:lpstr>Barchart of Number of Differentially Spliced Genes</vt:lpstr>
      <vt:lpstr>Barchart of Number of Differentially Spliced Genes</vt:lpstr>
      <vt:lpstr>Volcano Plot</vt:lpstr>
      <vt:lpstr>Heatmap by |dPSI| -Optional Five Categories</vt:lpstr>
      <vt:lpstr>PowerPoint Presentation</vt:lpstr>
      <vt:lpstr>Off-target splicing statistics for three compounds tested in SMA fibroblast and iPSC-MN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Dann Huh</cp:lastModifiedBy>
  <cp:revision>75</cp:revision>
  <cp:lastPrinted>2020-07-24T12:55:32Z</cp:lastPrinted>
  <dcterms:created xsi:type="dcterms:W3CDTF">2020-07-11T02:49:54Z</dcterms:created>
  <dcterms:modified xsi:type="dcterms:W3CDTF">2023-09-12T18:40:33Z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